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0"/>
  </p:notesMasterIdLst>
  <p:sldIdLst>
    <p:sldId id="256" r:id="rId3"/>
    <p:sldId id="283" r:id="rId4"/>
    <p:sldId id="258" r:id="rId5"/>
    <p:sldId id="267" r:id="rId6"/>
    <p:sldId id="268" r:id="rId7"/>
    <p:sldId id="269" r:id="rId8"/>
    <p:sldId id="259" r:id="rId9"/>
    <p:sldId id="261" r:id="rId10"/>
    <p:sldId id="270" r:id="rId11"/>
    <p:sldId id="262" r:id="rId12"/>
    <p:sldId id="265" r:id="rId13"/>
    <p:sldId id="285" r:id="rId14"/>
    <p:sldId id="266" r:id="rId15"/>
    <p:sldId id="272" r:id="rId16"/>
    <p:sldId id="287" r:id="rId17"/>
    <p:sldId id="286" r:id="rId18"/>
    <p:sldId id="274" r:id="rId19"/>
    <p:sldId id="275" r:id="rId20"/>
    <p:sldId id="276" r:id="rId21"/>
    <p:sldId id="278" r:id="rId22"/>
    <p:sldId id="281" r:id="rId23"/>
    <p:sldId id="282" r:id="rId24"/>
    <p:sldId id="284" r:id="rId25"/>
    <p:sldId id="288" r:id="rId26"/>
    <p:sldId id="277" r:id="rId27"/>
    <p:sldId id="280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CC66"/>
    <a:srgbClr val="33CCFF"/>
    <a:srgbClr val="6699FF"/>
    <a:srgbClr val="FF7C80"/>
    <a:srgbClr val="9999FF"/>
    <a:srgbClr val="66FFCC"/>
    <a:srgbClr val="FF9966"/>
    <a:srgbClr val="FF33CC"/>
    <a:srgbClr val="B30D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ECACC-51B1-46CA-B2A9-5E1C1FFA17E9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B8B62-FE9E-4597-97FE-ADE7A8BC2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Affine computations</a:t>
            </a:r>
            <a:r>
              <a:rPr lang="en-US" baseline="0" dirty="0" smtClean="0"/>
              <a:t> can be done statically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B8B62-FE9E-4597-97FE-ADE7A8BC2F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index numbers and reverse arrows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B8B62-FE9E-4597-97FE-ADE7A8BC2F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Rethink the presentation style for this – Sell the </a:t>
            </a:r>
            <a:r>
              <a:rPr lang="en-US" smtClean="0"/>
              <a:t>technique more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B8B62-FE9E-4597-97FE-ADE7A8BC2F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</a:t>
            </a:r>
            <a:r>
              <a:rPr lang="en-US" baseline="0" dirty="0" smtClean="0"/>
              <a:t> homed in block boxes and ghosts in dotted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B8B62-FE9E-4597-97FE-ADE7A8BC2F1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as before….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B8B62-FE9E-4597-97FE-ADE7A8BC2F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Highlight phases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B8B62-FE9E-4597-97FE-ADE7A8BC2F1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reason for block-</a:t>
            </a:r>
            <a:r>
              <a:rPr lang="en-US" dirty="0" err="1" smtClean="0"/>
              <a:t>partitioner</a:t>
            </a:r>
            <a:r>
              <a:rPr lang="en-US" dirty="0" smtClean="0"/>
              <a:t> usage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B8B62-FE9E-4597-97FE-ADE7A8BC2F1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mode of </a:t>
            </a:r>
            <a:r>
              <a:rPr lang="en-US" dirty="0" err="1" smtClean="0"/>
              <a:t>PetSc</a:t>
            </a:r>
            <a:r>
              <a:rPr lang="en-US" dirty="0" smtClean="0"/>
              <a:t> more clear. Get rid</a:t>
            </a:r>
            <a:r>
              <a:rPr lang="en-US" baseline="0" dirty="0" smtClean="0"/>
              <a:t> of block-partitioning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B8B62-FE9E-4597-97FE-ADE7A8BC2F1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tone of argument for generated</a:t>
            </a:r>
            <a:r>
              <a:rPr lang="en-US" baseline="0" dirty="0" smtClean="0"/>
              <a:t>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B8B62-FE9E-4597-97FE-ADE7A8BC2F1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914400"/>
            <a:ext cx="2057400" cy="3992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914400"/>
            <a:ext cx="6019800" cy="3992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1E5B8-CD4B-41D1-9933-DE493A07BFD9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1F849-21A9-41B7-B898-0D4E86175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F6B01-3648-4DB2-8EC8-4B69C08EEF80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AAC27-6305-4340-96DF-3AF438548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BB428-8F68-461A-820C-59B7A10AD741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B8472-33DE-42B2-A202-4CFFD0C9A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99BB10-400E-48F8-B563-CEE8B65B789E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04B30-393E-49A4-9E1B-1F218B689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80104A-1EE8-403B-B68E-2DDC9A42796C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4F119-5A02-41BA-9F86-4C6EAD5563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87FA15-1F72-44B2-891C-D6BFC1844FBA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E4A33-E85E-4367-ABA8-CFD681AD2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8C06D-D546-49EE-84B7-86EF9960D6E0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8E43-2E48-4475-AB9F-7D7C3DFA14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92E02-BA99-49CE-95F5-B676A0D0A7D6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DA95C-B7C3-484F-B30E-673F985BDF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A1EA84-F318-46B2-99BE-E3235E241921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B7C58-9336-4CB4-95BB-8AA30CCC7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30520-6658-4611-8070-ABBDF3E53E33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94BEC-FB9F-49D8-9A07-2B51A40DF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9B367-A644-4083-8978-A562CE0A9F36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8AA3E-A5F6-41E6-9EC9-82EBCE5C6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99A14B-763E-4232-A7DB-5F279D0B8411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613BCA-EE85-4774-81F9-1FE5FA1AFE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229600" cy="2262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62388"/>
            <a:ext cx="8229600" cy="2263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B8BA6D-4E0B-4948-9EF7-777A66329F2A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9B1709-9F72-4E98-8991-78013E72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3200400"/>
            <a:ext cx="4038600" cy="1706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3200400"/>
            <a:ext cx="4038600" cy="1706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144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3200400"/>
            <a:ext cx="82296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9" name="AutoShape 7"/>
          <p:cNvSpPr>
            <a:spLocks noChangeAspect="1" noChangeArrowheads="1"/>
          </p:cNvSpPr>
          <p:nvPr/>
        </p:nvSpPr>
        <p:spPr bwMode="auto">
          <a:xfrm>
            <a:off x="-152400" y="-228600"/>
            <a:ext cx="9448800" cy="2425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EE6D6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1066800"/>
            <a:ext cx="9144000" cy="1343025"/>
            <a:chOff x="0" y="720"/>
            <a:chExt cx="5760" cy="846"/>
          </a:xfrm>
        </p:grpSpPr>
        <p:sp>
          <p:nvSpPr>
            <p:cNvPr id="192526" name="Line 14"/>
            <p:cNvSpPr>
              <a:spLocks noChangeAspect="1" noChangeShapeType="1"/>
            </p:cNvSpPr>
            <p:nvPr userDrawn="1"/>
          </p:nvSpPr>
          <p:spPr bwMode="auto">
            <a:xfrm>
              <a:off x="0" y="720"/>
              <a:ext cx="5741" cy="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20" name="Rectangle 8"/>
            <p:cNvSpPr>
              <a:spLocks noChangeAspect="1" noChangeArrowheads="1"/>
            </p:cNvSpPr>
            <p:nvPr userDrawn="1"/>
          </p:nvSpPr>
          <p:spPr bwMode="auto">
            <a:xfrm>
              <a:off x="0" y="720"/>
              <a:ext cx="5760" cy="8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25" name="Rectangle 13"/>
            <p:cNvSpPr>
              <a:spLocks noChangeAspect="1" noChangeArrowheads="1"/>
            </p:cNvSpPr>
            <p:nvPr userDrawn="1"/>
          </p:nvSpPr>
          <p:spPr bwMode="auto">
            <a:xfrm>
              <a:off x="0" y="720"/>
              <a:ext cx="5760" cy="96"/>
            </a:xfrm>
            <a:prstGeom prst="rect">
              <a:avLst/>
            </a:prstGeom>
            <a:solidFill>
              <a:srgbClr val="BE0F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fld id="{1E91E772-DDEC-4ED3-994C-D0840D764411}" type="datetime1">
              <a:rPr lang="en-US"/>
              <a:pPr/>
              <a:t>11/14/2012</a:t>
            </a:fld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fld id="{D83560AD-C620-4EAE-B601-DC470A1ACAE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92532" name="Picture 20" descr="OSU_99000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228600"/>
            <a:ext cx="609600" cy="609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ohio-state.edu/~ravishan/" TargetMode="Externa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Code Generation for Parallel Execution of a Class of Irregular Loops on Distributed Memory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03575"/>
            <a:ext cx="7391400" cy="14478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Mahesh Ravishankar</a:t>
            </a:r>
            <a:r>
              <a:rPr lang="en-US" sz="2400" b="1" baseline="30000" dirty="0" smtClean="0">
                <a:solidFill>
                  <a:srgbClr val="C00000"/>
                </a:solidFill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, John Eisenlohr</a:t>
            </a:r>
            <a:r>
              <a:rPr lang="en-US" sz="2400" baseline="30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, </a:t>
            </a:r>
          </a:p>
          <a:p>
            <a:r>
              <a:rPr lang="en-US" sz="2400" dirty="0" smtClean="0">
                <a:latin typeface="+mj-lt"/>
              </a:rPr>
              <a:t>Louis-Noël Pouchet</a:t>
            </a:r>
            <a:r>
              <a:rPr lang="en-US" sz="2400" baseline="30000" dirty="0" smtClean="0">
                <a:latin typeface="+mj-lt"/>
              </a:rPr>
              <a:t>1,3</a:t>
            </a:r>
            <a:r>
              <a:rPr lang="en-US" sz="2400" dirty="0" smtClean="0">
                <a:latin typeface="+mj-lt"/>
              </a:rPr>
              <a:t>, J. Ramanujam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, </a:t>
            </a:r>
          </a:p>
          <a:p>
            <a:r>
              <a:rPr lang="en-US" sz="2400" dirty="0" err="1" smtClean="0">
                <a:latin typeface="+mj-lt"/>
              </a:rPr>
              <a:t>Atanas</a:t>
            </a:r>
            <a:r>
              <a:rPr lang="en-US" sz="2400" dirty="0" smtClean="0">
                <a:latin typeface="+mj-lt"/>
              </a:rPr>
              <a:t> Rountev</a:t>
            </a:r>
            <a:r>
              <a:rPr lang="en-US" sz="2400" baseline="30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, P. Sadayappan</a:t>
            </a:r>
            <a:r>
              <a:rPr lang="en-US" sz="2400" baseline="30000" dirty="0" smtClean="0">
                <a:latin typeface="+mj-lt"/>
              </a:rPr>
              <a:t>1</a:t>
            </a:r>
          </a:p>
          <a:p>
            <a:endParaRPr lang="en-US" sz="2400" baseline="30000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259" y="4876800"/>
            <a:ext cx="4495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aseline="30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Dept. of Computer Science &amp; Engineering</a:t>
            </a:r>
          </a:p>
          <a:p>
            <a:pPr algn="ctr"/>
            <a:r>
              <a:rPr lang="en-US" dirty="0" smtClean="0">
                <a:latin typeface="+mj-lt"/>
              </a:rPr>
              <a:t>The Ohio State University</a:t>
            </a:r>
            <a:endParaRPr lang="en-US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3657" y="4876800"/>
            <a:ext cx="4369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School of EECS and Ctr. Comp. &amp; Tech </a:t>
            </a:r>
          </a:p>
          <a:p>
            <a:pPr algn="ctr"/>
            <a:r>
              <a:rPr lang="en-US" dirty="0" smtClean="0">
                <a:latin typeface="+mj-lt"/>
              </a:rPr>
              <a:t>Louisiana State University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9352" y="5715000"/>
            <a:ext cx="3908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aseline="30000" dirty="0" smtClean="0">
                <a:latin typeface="+mj-lt"/>
              </a:rPr>
              <a:t>3 </a:t>
            </a:r>
            <a:r>
              <a:rPr lang="en-US" dirty="0" smtClean="0">
                <a:latin typeface="+mj-lt"/>
              </a:rPr>
              <a:t>Computer Science Department</a:t>
            </a:r>
          </a:p>
          <a:p>
            <a:pPr algn="ctr"/>
            <a:r>
              <a:rPr lang="en-US" dirty="0" smtClean="0">
                <a:latin typeface="+mj-lt"/>
              </a:rPr>
              <a:t>University of California, Los Angeles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the number of ghost cells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2"/>
          </p:nvPr>
        </p:nvSpPr>
        <p:spPr>
          <a:xfrm>
            <a:off x="685800" y="4822825"/>
            <a:ext cx="8229600" cy="2263775"/>
          </a:xfrm>
        </p:spPr>
        <p:txBody>
          <a:bodyPr/>
          <a:lstStyle/>
          <a:p>
            <a:r>
              <a:rPr lang="en-US" sz="2400" dirty="0" smtClean="0"/>
              <a:t>Partitioning based on iteration-to-data affinity</a:t>
            </a:r>
          </a:p>
          <a:p>
            <a:pPr lvl="1"/>
            <a:r>
              <a:rPr lang="en-US" dirty="0" smtClean="0"/>
              <a:t>Fewer ghosts =&gt; Less Communication</a:t>
            </a:r>
          </a:p>
          <a:p>
            <a:r>
              <a:rPr lang="en-US" sz="2400" dirty="0" smtClean="0"/>
              <a:t>Iteration-to-data affinity is represented by a </a:t>
            </a:r>
            <a:r>
              <a:rPr lang="en-US" sz="2400" dirty="0" err="1" smtClean="0"/>
              <a:t>hypergraph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2057400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col</a:t>
            </a:r>
            <a:r>
              <a:rPr lang="en-US" sz="2000" b="1" dirty="0" smtClean="0"/>
              <a:t> =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590800"/>
            <a:ext cx="2576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 1 : </a:t>
            </a:r>
            <a:r>
              <a:rPr lang="en-US" b="1" dirty="0" err="1" smtClean="0"/>
              <a:t>i</a:t>
            </a:r>
            <a:r>
              <a:rPr lang="en-US" b="1" dirty="0" smtClean="0"/>
              <a:t>  = 1, 2, 4 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03375" y="2057400"/>
          <a:ext cx="4343402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2590800"/>
            <a:ext cx="2693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0 :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0, 1, 3</a:t>
            </a:r>
            <a:endParaRPr lang="en-US" sz="2000" b="1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800600" y="2667000"/>
            <a:ext cx="0" cy="17526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62099" y="3200400"/>
          <a:ext cx="2171701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676899" y="3200400"/>
          <a:ext cx="2171701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>
            <a:off x="6781800" y="3581400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667000" y="3581400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524000" y="3962400"/>
          <a:ext cx="23622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"/>
                <a:gridCol w="590550"/>
                <a:gridCol w="590550"/>
                <a:gridCol w="59055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x[0]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x[1]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x[2]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x[3]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638800" y="3962400"/>
          <a:ext cx="23622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"/>
                <a:gridCol w="590550"/>
                <a:gridCol w="590550"/>
                <a:gridCol w="59055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x[1]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x[2]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x[4]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x[5]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 bwMode="auto">
          <a:xfrm>
            <a:off x="2743200" y="3886200"/>
            <a:ext cx="1143000" cy="533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26" name="Left Brace 25"/>
          <p:cNvSpPr/>
          <p:nvPr/>
        </p:nvSpPr>
        <p:spPr>
          <a:xfrm rot="5400000">
            <a:off x="2781303" y="1612900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 rot="5400000">
            <a:off x="3543303" y="1460500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 rot="5400000">
            <a:off x="4305303" y="1612900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 rot="5400000">
            <a:off x="4991100" y="1612900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 rot="5400000">
            <a:off x="5753103" y="1460500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 rot="5400000">
            <a:off x="6515103" y="1612900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600200" y="1447800"/>
          <a:ext cx="533400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3"/>
                <a:gridCol w="609600"/>
                <a:gridCol w="914400"/>
                <a:gridCol w="609600"/>
                <a:gridCol w="609600"/>
                <a:gridCol w="990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 bwMode="auto">
          <a:xfrm>
            <a:off x="1524000" y="3886200"/>
            <a:ext cx="609600" cy="533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858000" y="3886200"/>
            <a:ext cx="1143000" cy="533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638800" y="3886200"/>
            <a:ext cx="609600" cy="533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33600" y="3886200"/>
            <a:ext cx="609600" cy="5334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248400" y="3886200"/>
            <a:ext cx="609600" cy="5334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Hypergraph</a:t>
            </a:r>
            <a:r>
              <a:rPr lang="en-US" dirty="0" smtClean="0"/>
              <a:t> Representation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 smtClean="0"/>
              <a:t>Hypergraph</a:t>
            </a:r>
            <a:r>
              <a:rPr lang="en-US" sz="2200" dirty="0" smtClean="0"/>
              <a:t>, </a:t>
            </a:r>
            <a:r>
              <a:rPr lang="en-US" sz="2200" i="1" dirty="0" smtClean="0"/>
              <a:t>H = </a:t>
            </a:r>
            <a:r>
              <a:rPr lang="en-US" sz="2200" dirty="0" smtClean="0"/>
              <a:t>( </a:t>
            </a:r>
            <a:r>
              <a:rPr lang="en-US" sz="2200" i="1" dirty="0" smtClean="0"/>
              <a:t>V,E</a:t>
            </a:r>
            <a:r>
              <a:rPr lang="en-US" sz="2200" dirty="0" smtClean="0"/>
              <a:t> )</a:t>
            </a:r>
          </a:p>
          <a:p>
            <a:pPr lvl="1"/>
            <a:r>
              <a:rPr lang="en-US" sz="2200" dirty="0" smtClean="0"/>
              <a:t>Vertex </a:t>
            </a:r>
            <a:r>
              <a:rPr lang="en-US" sz="2200" i="1" dirty="0" smtClean="0"/>
              <a:t>v</a:t>
            </a:r>
            <a:r>
              <a:rPr lang="en-US" sz="2200" dirty="0" smtClean="0"/>
              <a:t> represents an iteration of the </a:t>
            </a:r>
            <a:r>
              <a:rPr lang="en-US" sz="2200" dirty="0" err="1" smtClean="0"/>
              <a:t>partitionable</a:t>
            </a:r>
            <a:r>
              <a:rPr lang="en-US" sz="2200" dirty="0" smtClean="0"/>
              <a:t> loop</a:t>
            </a:r>
          </a:p>
          <a:p>
            <a:pPr lvl="1"/>
            <a:r>
              <a:rPr lang="en-US" sz="2200" dirty="0" smtClean="0"/>
              <a:t>Hyper-edge </a:t>
            </a:r>
            <a:r>
              <a:rPr lang="en-US" sz="2200" i="1" dirty="0" smtClean="0"/>
              <a:t>e </a:t>
            </a:r>
            <a:r>
              <a:rPr lang="en-US" sz="2200" dirty="0" smtClean="0"/>
              <a:t>represents a data element of the computation</a:t>
            </a:r>
          </a:p>
          <a:p>
            <a:pPr lvl="1"/>
            <a:r>
              <a:rPr lang="en-US" sz="2200" dirty="0" smtClean="0"/>
              <a:t>Hyper-edge connects all vertices that touch the same data element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Constrained partitioning the </a:t>
            </a:r>
            <a:r>
              <a:rPr lang="en-US" sz="2200" dirty="0" err="1" smtClean="0"/>
              <a:t>hypergraph</a:t>
            </a:r>
            <a:r>
              <a:rPr lang="en-US" sz="2200" dirty="0" smtClean="0"/>
              <a:t> =&gt; Efficient partitioning the computation</a:t>
            </a:r>
          </a:p>
          <a:p>
            <a:pPr lvl="1"/>
            <a:r>
              <a:rPr lang="en-US" sz="2200" dirty="0" smtClean="0"/>
              <a:t>Load balance the iterations</a:t>
            </a:r>
          </a:p>
          <a:p>
            <a:pPr lvl="1"/>
            <a:r>
              <a:rPr lang="en-US" sz="2200" dirty="0" smtClean="0"/>
              <a:t>Reduce the number of edges cut =&gt; reduction in ghost elements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1709-9F72-4E98-8991-78013E72B69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Contiguous Accesses</a:t>
            </a:r>
            <a:endParaRPr lang="en-US" dirty="0"/>
          </a:p>
        </p:txBody>
      </p:sp>
      <p:sp>
        <p:nvSpPr>
          <p:cNvPr id="51" name="Content Placeholder 50"/>
          <p:cNvSpPr>
            <a:spLocks noGrp="1"/>
          </p:cNvSpPr>
          <p:nvPr>
            <p:ph sz="half" idx="2"/>
          </p:nvPr>
        </p:nvSpPr>
        <p:spPr>
          <a:xfrm>
            <a:off x="5334000" y="1447800"/>
            <a:ext cx="3352800" cy="4678363"/>
          </a:xfrm>
        </p:spPr>
        <p:txBody>
          <a:bodyPr/>
          <a:lstStyle/>
          <a:p>
            <a:r>
              <a:rPr lang="en-US" sz="2400" dirty="0" smtClean="0"/>
              <a:t>Elements of A accessed in contiguous manner</a:t>
            </a:r>
          </a:p>
          <a:p>
            <a:r>
              <a:rPr lang="en-US" sz="2400" dirty="0" smtClean="0"/>
              <a:t>Local arrangement preserves contiguity</a:t>
            </a:r>
          </a:p>
          <a:p>
            <a:r>
              <a:rPr lang="en-US" sz="2400" dirty="0" smtClean="0"/>
              <a:t>Store only first element of each sequence</a:t>
            </a:r>
          </a:p>
          <a:p>
            <a:r>
              <a:rPr lang="en-US" sz="2400" dirty="0" smtClean="0"/>
              <a:t>Remaining elements obtained by an offset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B10-400E-48F8-B563-CEE8B65B789E}" type="datetime1">
              <a:rPr lang="en-US" smtClean="0"/>
              <a:pPr/>
              <a:t>11/14/2012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4B30-393E-49A4-9E1B-1F218B6896F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2209801"/>
            <a:ext cx="660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 =</a:t>
            </a:r>
            <a:endParaRPr lang="en-US" sz="24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2209801"/>
          <a:ext cx="4343402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3810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sp>
        <p:nvSpPr>
          <p:cNvPr id="12" name="Left Brace 11"/>
          <p:cNvSpPr/>
          <p:nvPr/>
        </p:nvSpPr>
        <p:spPr>
          <a:xfrm rot="5400000">
            <a:off x="1866900" y="1638301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5400000">
            <a:off x="2628900" y="1790701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5400000">
            <a:off x="4076700" y="1638301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1600200"/>
          <a:ext cx="4343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914400"/>
                <a:gridCol w="609600"/>
                <a:gridCol w="609600"/>
                <a:gridCol w="990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6200" y="2907268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On Process 1 : </a:t>
            </a:r>
            <a:r>
              <a:rPr lang="en-US" b="1" dirty="0" err="1" smtClean="0"/>
              <a:t>i</a:t>
            </a:r>
            <a:r>
              <a:rPr lang="en-US" b="1" dirty="0" smtClean="0"/>
              <a:t> = 1, 2, 4 </a:t>
            </a:r>
            <a:endParaRPr lang="en-US" b="1" dirty="0"/>
          </a:p>
        </p:txBody>
      </p:sp>
      <p:sp>
        <p:nvSpPr>
          <p:cNvPr id="21" name="Right Arrow 20"/>
          <p:cNvSpPr/>
          <p:nvPr/>
        </p:nvSpPr>
        <p:spPr bwMode="auto">
          <a:xfrm rot="5400000">
            <a:off x="2933700" y="2933700"/>
            <a:ext cx="457200" cy="533400"/>
          </a:xfrm>
          <a:prstGeom prst="rightArrow">
            <a:avLst>
              <a:gd name="adj1" fmla="val 64247"/>
              <a:gd name="adj2" fmla="val 50000"/>
            </a:avLst>
          </a:prstGeom>
          <a:solidFill>
            <a:schemeClr val="accent4">
              <a:lumMod val="65000"/>
              <a:lumOff val="3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4788" y="3500735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A_local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981200" y="3505200"/>
          <a:ext cx="24384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810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392772" y="4495800"/>
          <a:ext cx="12954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  <a:gridCol w="4318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066800" y="4476690"/>
            <a:ext cx="1419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 </a:t>
            </a:r>
            <a:r>
              <a:rPr lang="en-US" sz="2000" b="1" dirty="0" err="1" smtClean="0"/>
              <a:t>A_start</a:t>
            </a:r>
            <a:r>
              <a:rPr lang="en-US" sz="2000" b="1" dirty="0" smtClean="0"/>
              <a:t> = </a:t>
            </a:r>
            <a:endParaRPr lang="en-US" sz="2000" b="1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 flipV="1">
            <a:off x="2133600" y="3886200"/>
            <a:ext cx="457200" cy="609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3048000" y="3886200"/>
            <a:ext cx="0" cy="609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3429000" y="3886200"/>
            <a:ext cx="228600" cy="609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 flipV="1">
            <a:off x="2438400" y="3886200"/>
            <a:ext cx="152400" cy="609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2590800" y="3886200"/>
            <a:ext cx="152400" cy="609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722546" y="3962400"/>
            <a:ext cx="1507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+mj-lt"/>
              </a:rPr>
              <a:t>A_start</a:t>
            </a:r>
            <a:r>
              <a:rPr lang="en-US" b="1" dirty="0" smtClean="0">
                <a:latin typeface="+mj-lt"/>
              </a:rPr>
              <a:t>[0] </a:t>
            </a:r>
          </a:p>
          <a:p>
            <a:r>
              <a:rPr lang="en-US" b="1" dirty="0" smtClean="0">
                <a:latin typeface="+mj-lt"/>
              </a:rPr>
              <a:t>+ offset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7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Contiguous Accesses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038600"/>
          </a:xfrm>
        </p:spPr>
        <p:txBody>
          <a:bodyPr/>
          <a:lstStyle/>
          <a:p>
            <a:r>
              <a:rPr lang="en-US" sz="2400" dirty="0" smtClean="0"/>
              <a:t>What is the use of contiguity</a:t>
            </a:r>
          </a:p>
          <a:p>
            <a:pPr lvl="1"/>
            <a:r>
              <a:rPr lang="en-US" sz="2200" dirty="0" smtClean="0"/>
              <a:t>Smaller auxiliary arrays =&gt; Smaller footprint</a:t>
            </a:r>
          </a:p>
          <a:p>
            <a:pPr lvl="1"/>
            <a:r>
              <a:rPr lang="en-US" sz="2200" dirty="0" smtClean="0"/>
              <a:t>Helps with optimizations like </a:t>
            </a:r>
            <a:r>
              <a:rPr lang="en-US" sz="2200" dirty="0" err="1" smtClean="0"/>
              <a:t>prefetching</a:t>
            </a:r>
            <a:r>
              <a:rPr lang="en-US" sz="2200" dirty="0" smtClean="0"/>
              <a:t>, etc.</a:t>
            </a:r>
          </a:p>
          <a:p>
            <a:r>
              <a:rPr lang="en-US" sz="2400" dirty="0" smtClean="0"/>
              <a:t>Static analysis can reveal which expressions result in contiguous accesses</a:t>
            </a:r>
          </a:p>
          <a:p>
            <a:pPr lvl="1"/>
            <a:r>
              <a:rPr lang="en-US" sz="2200" dirty="0" smtClean="0"/>
              <a:t>Elements accessed through such expressions remembered by the inspector</a:t>
            </a:r>
          </a:p>
          <a:p>
            <a:r>
              <a:rPr lang="en-US" sz="2200" dirty="0" smtClean="0"/>
              <a:t>Arranged in ascending order of original index</a:t>
            </a:r>
          </a:p>
          <a:p>
            <a:pPr lvl="1"/>
            <a:r>
              <a:rPr lang="en-US" sz="2200" dirty="0" smtClean="0"/>
              <a:t>Maintains contiguity even in partially overlapping sequences</a:t>
            </a:r>
          </a:p>
          <a:p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4B30-393E-49A4-9E1B-1F218B6896F3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879600" y="5516880"/>
          <a:ext cx="1320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/>
                <a:gridCol w="6604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A[1]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A[2]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6111240"/>
          <a:ext cx="20574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A[2]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A[3]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A[4]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ight Arrow 10"/>
          <p:cNvSpPr/>
          <p:nvPr/>
        </p:nvSpPr>
        <p:spPr bwMode="auto">
          <a:xfrm>
            <a:off x="3962400" y="5654040"/>
            <a:ext cx="457200" cy="533400"/>
          </a:xfrm>
          <a:prstGeom prst="rightArrow">
            <a:avLst>
              <a:gd name="adj1" fmla="val 64247"/>
              <a:gd name="adj2" fmla="val 50000"/>
            </a:avLst>
          </a:prstGeom>
          <a:solidFill>
            <a:schemeClr val="accent4">
              <a:lumMod val="65000"/>
              <a:lumOff val="3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105400" y="5745480"/>
          <a:ext cx="2514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650"/>
                <a:gridCol w="628650"/>
                <a:gridCol w="628650"/>
                <a:gridCol w="62865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A[1]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A[2]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A[3]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A[4]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Left Brace 12"/>
          <p:cNvSpPr/>
          <p:nvPr/>
        </p:nvSpPr>
        <p:spPr>
          <a:xfrm rot="5400000">
            <a:off x="5600700" y="4930140"/>
            <a:ext cx="228600" cy="12192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6477000" y="5349240"/>
            <a:ext cx="304800" cy="18288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Inspector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Inspector work-flow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In parallel without complete replication of any of the original arrays</a:t>
            </a:r>
          </a:p>
          <a:p>
            <a:r>
              <a:rPr lang="en-US" sz="2200" dirty="0" smtClean="0"/>
              <a:t>Phase I – Analyze a block of iterations on each process</a:t>
            </a:r>
          </a:p>
          <a:p>
            <a:r>
              <a:rPr lang="en-US" sz="2200" dirty="0" smtClean="0"/>
              <a:t>Phases II &amp; III – Analyze the iterations mapped to a process</a:t>
            </a:r>
          </a:p>
          <a:p>
            <a:r>
              <a:rPr lang="en-US" sz="2200" dirty="0" smtClean="0"/>
              <a:t>Challenge : Indirection Arrays are partitioned too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533400" y="1981200"/>
            <a:ext cx="2362200" cy="1194831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057400"/>
            <a:ext cx="2274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Helvetica" pitchFamily="34" charset="0"/>
                <a:cs typeface="Helvetica" pitchFamily="34" charset="0"/>
              </a:rPr>
              <a:t>Build and partition the </a:t>
            </a:r>
            <a:r>
              <a:rPr lang="en-US" sz="2000" b="1" dirty="0" err="1" smtClean="0">
                <a:latin typeface="Helvetica" pitchFamily="34" charset="0"/>
                <a:cs typeface="Helvetica" pitchFamily="34" charset="0"/>
              </a:rPr>
              <a:t>hypergraph</a:t>
            </a:r>
            <a:endParaRPr lang="en-US" sz="2000" b="1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2971800" y="2362200"/>
            <a:ext cx="457200" cy="533400"/>
          </a:xfrm>
          <a:prstGeom prst="rightArrow">
            <a:avLst>
              <a:gd name="adj1" fmla="val 64247"/>
              <a:gd name="adj2" fmla="val 50000"/>
            </a:avLst>
          </a:prstGeom>
          <a:solidFill>
            <a:schemeClr val="accent4">
              <a:lumMod val="65000"/>
              <a:lumOff val="3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6477000" y="1981200"/>
            <a:ext cx="2362200" cy="1194831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77000" y="2168844"/>
            <a:ext cx="2274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Helvetica" pitchFamily="34" charset="0"/>
                <a:cs typeface="Helvetica" pitchFamily="34" charset="0"/>
              </a:rPr>
              <a:t>Populate and renumber values</a:t>
            </a:r>
            <a:endParaRPr lang="en-US" sz="2000" b="1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5943600" y="2362200"/>
            <a:ext cx="457200" cy="533400"/>
          </a:xfrm>
          <a:prstGeom prst="rightArrow">
            <a:avLst>
              <a:gd name="adj1" fmla="val 64247"/>
              <a:gd name="adj2" fmla="val 50000"/>
            </a:avLst>
          </a:prstGeom>
          <a:solidFill>
            <a:schemeClr val="accent4">
              <a:lumMod val="65000"/>
              <a:lumOff val="3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505200" y="1981200"/>
            <a:ext cx="2362200" cy="1194831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5200" y="2084168"/>
            <a:ext cx="2274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Helvetica" pitchFamily="34" charset="0"/>
                <a:cs typeface="Helvetica" pitchFamily="34" charset="0"/>
              </a:rPr>
              <a:t>Compute sizes of auxiliary arrays</a:t>
            </a:r>
            <a:endParaRPr lang="en-US" sz="2000" b="1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8600" y="1828800"/>
            <a:ext cx="2895600" cy="14478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76600" y="1828800"/>
            <a:ext cx="5638800" cy="14478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Inspector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half" idx="2"/>
          </p:nvPr>
        </p:nvSpPr>
        <p:spPr>
          <a:xfrm>
            <a:off x="457200" y="3398837"/>
            <a:ext cx="8229600" cy="2849563"/>
          </a:xfrm>
        </p:spPr>
        <p:txBody>
          <a:bodyPr/>
          <a:lstStyle/>
          <a:p>
            <a:r>
              <a:rPr lang="en-US" sz="2200" dirty="0" smtClean="0"/>
              <a:t>For every iteration of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</a:p>
          <a:p>
            <a:pPr lvl="1"/>
            <a:r>
              <a:rPr lang="en-US" sz="2200" dirty="0" smtClean="0"/>
              <a:t>check if accessed values of </a:t>
            </a:r>
            <a:r>
              <a:rPr lang="en-US" sz="2200" dirty="0" smtClean="0">
                <a:latin typeface="+mj-lt"/>
              </a:rPr>
              <a:t>row </a:t>
            </a:r>
            <a:r>
              <a:rPr lang="en-US" sz="2200" dirty="0" smtClean="0"/>
              <a:t>are known on a process</a:t>
            </a:r>
          </a:p>
          <a:p>
            <a:pPr lvl="1"/>
            <a:r>
              <a:rPr lang="en-US" sz="2200" dirty="0" smtClean="0"/>
              <a:t>if not, flag the element as requested</a:t>
            </a:r>
          </a:p>
          <a:p>
            <a:pPr lvl="1"/>
            <a:r>
              <a:rPr lang="en-US" sz="2200" dirty="0" smtClean="0"/>
              <a:t>skip statements that need this value</a:t>
            </a:r>
          </a:p>
          <a:p>
            <a:r>
              <a:rPr lang="en-US" sz="2200" dirty="0" smtClean="0"/>
              <a:t>Analyze all iterations before retrieving flagged values</a:t>
            </a:r>
          </a:p>
          <a:p>
            <a:pPr lvl="1"/>
            <a:r>
              <a:rPr lang="en-US" sz="2200" dirty="0" smtClean="0"/>
              <a:t>re-analyze the iterations</a:t>
            </a:r>
          </a:p>
          <a:p>
            <a:r>
              <a:rPr lang="en-US" sz="2200" dirty="0" smtClean="0"/>
              <a:t>Multiple sweeps might be needed to retrieve all unknown values</a:t>
            </a:r>
          </a:p>
          <a:p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965960"/>
          <a:ext cx="1981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99"/>
                <a:gridCol w="428368"/>
                <a:gridCol w="428365"/>
                <a:gridCol w="428368"/>
              </a:tblGrid>
              <a:tr h="38100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1614" y="1447800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 1: </a:t>
            </a:r>
            <a:r>
              <a:rPr lang="en-US" b="1" dirty="0" err="1" smtClean="0"/>
              <a:t>i</a:t>
            </a:r>
            <a:r>
              <a:rPr lang="en-US" b="1" dirty="0" smtClean="0"/>
              <a:t> = 3, 4, 5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602468"/>
            <a:ext cx="4652236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for (j = row[ </a:t>
            </a:r>
            <a:r>
              <a:rPr lang="en-US" b="1" dirty="0" err="1" smtClean="0">
                <a:latin typeface="+mj-lt"/>
              </a:rPr>
              <a:t>i</a:t>
            </a:r>
            <a:r>
              <a:rPr lang="en-US" b="1" dirty="0" smtClean="0">
                <a:latin typeface="+mj-lt"/>
              </a:rPr>
              <a:t> ] ; j &lt; row [ </a:t>
            </a:r>
            <a:r>
              <a:rPr lang="en-US" b="1" dirty="0" err="1" smtClean="0">
                <a:latin typeface="+mj-lt"/>
              </a:rPr>
              <a:t>i</a:t>
            </a:r>
            <a:r>
              <a:rPr lang="en-US" b="1" dirty="0" smtClean="0">
                <a:latin typeface="+mj-lt"/>
              </a:rPr>
              <a:t> + 1] ; j++)</a:t>
            </a:r>
            <a:endParaRPr lang="en-US" b="1" dirty="0">
              <a:latin typeface="+mj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81000" y="1965960"/>
          <a:ext cx="1981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99"/>
                <a:gridCol w="428368"/>
                <a:gridCol w="428365"/>
                <a:gridCol w="428368"/>
              </a:tblGrid>
              <a:tr h="38100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981200"/>
          <a:ext cx="1981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99"/>
                <a:gridCol w="428368"/>
                <a:gridCol w="428365"/>
                <a:gridCol w="428368"/>
              </a:tblGrid>
              <a:tr h="38100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276600" y="1905000"/>
          <a:ext cx="990600" cy="43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row[3]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250634" y="1459468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Flagged Elements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56338" y="2438400"/>
            <a:ext cx="2744662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is </a:t>
            </a:r>
            <a:r>
              <a:rPr lang="en-US" b="1" dirty="0" smtClean="0"/>
              <a:t>row[3]</a:t>
            </a:r>
            <a:r>
              <a:rPr lang="en-US" dirty="0" smtClean="0"/>
              <a:t> known ? </a:t>
            </a:r>
            <a:r>
              <a:rPr lang="en-US" b="1" dirty="0" smtClean="0"/>
              <a:t>false</a:t>
            </a:r>
          </a:p>
          <a:p>
            <a:r>
              <a:rPr lang="en-US" dirty="0" smtClean="0"/>
              <a:t>is </a:t>
            </a:r>
            <a:r>
              <a:rPr lang="en-US" b="1" dirty="0" smtClean="0"/>
              <a:t>row[4]</a:t>
            </a:r>
            <a:r>
              <a:rPr lang="en-US" dirty="0" smtClean="0"/>
              <a:t> known ? </a:t>
            </a:r>
            <a:r>
              <a:rPr lang="en-US" b="1" dirty="0" smtClean="0"/>
              <a:t>true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257800" y="2438400"/>
            <a:ext cx="27432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is </a:t>
            </a:r>
            <a:r>
              <a:rPr lang="en-US" b="1" dirty="0" smtClean="0"/>
              <a:t>row[4]</a:t>
            </a:r>
            <a:r>
              <a:rPr lang="en-US" dirty="0" smtClean="0"/>
              <a:t> known ? </a:t>
            </a:r>
            <a:r>
              <a:rPr lang="en-US" b="1" dirty="0" smtClean="0"/>
              <a:t>true</a:t>
            </a:r>
          </a:p>
          <a:p>
            <a:r>
              <a:rPr lang="en-US" dirty="0" smtClean="0"/>
              <a:t>is </a:t>
            </a:r>
            <a:r>
              <a:rPr lang="en-US" b="1" dirty="0" smtClean="0"/>
              <a:t>row[5]</a:t>
            </a:r>
            <a:r>
              <a:rPr lang="en-US" dirty="0" smtClean="0"/>
              <a:t> known ? </a:t>
            </a:r>
            <a:r>
              <a:rPr lang="en-US" b="1" dirty="0" smtClean="0"/>
              <a:t>true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257800" y="2438400"/>
            <a:ext cx="27432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is </a:t>
            </a:r>
            <a:r>
              <a:rPr lang="en-US" b="1" dirty="0" smtClean="0"/>
              <a:t>row[6]</a:t>
            </a:r>
            <a:r>
              <a:rPr lang="en-US" dirty="0" smtClean="0"/>
              <a:t> known ? </a:t>
            </a:r>
            <a:r>
              <a:rPr lang="en-US" b="1" dirty="0" smtClean="0"/>
              <a:t>true</a:t>
            </a:r>
          </a:p>
          <a:p>
            <a:r>
              <a:rPr lang="en-US" dirty="0" smtClean="0"/>
              <a:t>is </a:t>
            </a:r>
            <a:r>
              <a:rPr lang="en-US" b="1" dirty="0" smtClean="0"/>
              <a:t>row[7]</a:t>
            </a:r>
            <a:r>
              <a:rPr lang="en-US" dirty="0" smtClean="0"/>
              <a:t> known ? </a:t>
            </a:r>
            <a:r>
              <a:rPr lang="en-US" b="1" dirty="0" smtClean="0"/>
              <a:t>true</a:t>
            </a:r>
            <a:endParaRPr lang="en-US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81000" y="1965960"/>
          <a:ext cx="1981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99"/>
                <a:gridCol w="428368"/>
                <a:gridCol w="428365"/>
                <a:gridCol w="428368"/>
              </a:tblGrid>
              <a:tr h="38100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257800" y="2438400"/>
            <a:ext cx="27432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is </a:t>
            </a:r>
            <a:r>
              <a:rPr lang="en-US" b="1" dirty="0" smtClean="0"/>
              <a:t>row[3]</a:t>
            </a:r>
            <a:r>
              <a:rPr lang="en-US" dirty="0" smtClean="0"/>
              <a:t> known ? </a:t>
            </a:r>
            <a:r>
              <a:rPr lang="en-US" b="1" dirty="0" smtClean="0"/>
              <a:t>true</a:t>
            </a:r>
          </a:p>
          <a:p>
            <a:r>
              <a:rPr lang="en-US" dirty="0" smtClean="0"/>
              <a:t>is </a:t>
            </a:r>
            <a:r>
              <a:rPr lang="en-US" b="1" dirty="0" smtClean="0"/>
              <a:t>row[4]</a:t>
            </a:r>
            <a:r>
              <a:rPr lang="en-US" dirty="0" smtClean="0"/>
              <a:t> known ? </a:t>
            </a:r>
            <a:r>
              <a:rPr lang="en-US" b="1" dirty="0" smtClean="0"/>
              <a:t>true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89034" y="147320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Fetch Elements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791200" y="1854200"/>
          <a:ext cx="990600" cy="43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row[3]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 animBg="1"/>
      <p:bldP spid="23" grpId="1" animBg="1"/>
      <p:bldP spid="25" grpId="0" animBg="1"/>
      <p:bldP spid="25" grpId="1" animBg="1"/>
      <p:bldP spid="26" grpId="0" animBg="1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Joel </a:t>
            </a:r>
            <a:r>
              <a:rPr lang="en-US" sz="2400" dirty="0" err="1" smtClean="0"/>
              <a:t>Saltz</a:t>
            </a:r>
            <a:r>
              <a:rPr lang="en-US" sz="2400" dirty="0" smtClean="0"/>
              <a:t> group</a:t>
            </a:r>
          </a:p>
          <a:p>
            <a:pPr lvl="1"/>
            <a:r>
              <a:rPr lang="en-US" dirty="0" smtClean="0"/>
              <a:t>CHOAS libraries : one-level of indirection</a:t>
            </a:r>
          </a:p>
          <a:p>
            <a:pPr lvl="1"/>
            <a:r>
              <a:rPr lang="en-US" dirty="0" smtClean="0"/>
              <a:t>Compiler framework : Could not handle all sparse reductions</a:t>
            </a:r>
          </a:p>
          <a:p>
            <a:r>
              <a:rPr lang="en-US" sz="2400" dirty="0" err="1" smtClean="0"/>
              <a:t>Basumallik</a:t>
            </a:r>
            <a:r>
              <a:rPr lang="en-US" sz="2400" dirty="0" smtClean="0"/>
              <a:t> and </a:t>
            </a:r>
            <a:r>
              <a:rPr lang="en-US" sz="2400" dirty="0" err="1" smtClean="0"/>
              <a:t>Eigenmann</a:t>
            </a:r>
            <a:r>
              <a:rPr lang="en-US" sz="2400" dirty="0" smtClean="0"/>
              <a:t> (</a:t>
            </a:r>
            <a:r>
              <a:rPr lang="en-US" sz="2400" dirty="0" err="1" smtClean="0"/>
              <a:t>PPoPP</a:t>
            </a:r>
            <a:r>
              <a:rPr lang="en-US" sz="2400" dirty="0" smtClean="0"/>
              <a:t> 06)</a:t>
            </a:r>
          </a:p>
          <a:p>
            <a:pPr lvl="1"/>
            <a:r>
              <a:rPr lang="en-US" dirty="0" smtClean="0"/>
              <a:t>Requires replication of shared data – higher foot-print</a:t>
            </a:r>
          </a:p>
          <a:p>
            <a:r>
              <a:rPr lang="en-US" sz="2400" dirty="0" err="1" smtClean="0"/>
              <a:t>LaMielle</a:t>
            </a:r>
            <a:r>
              <a:rPr lang="en-US" sz="2400" dirty="0" smtClean="0"/>
              <a:t> and </a:t>
            </a:r>
            <a:r>
              <a:rPr lang="en-US" sz="2400" dirty="0" err="1" smtClean="0"/>
              <a:t>Strout</a:t>
            </a:r>
            <a:r>
              <a:rPr lang="en-US" sz="2400" dirty="0" smtClean="0"/>
              <a:t> (CSU TR ’10, LCPC ‘12)</a:t>
            </a:r>
          </a:p>
          <a:p>
            <a:pPr lvl="1"/>
            <a:r>
              <a:rPr lang="en-US" dirty="0" smtClean="0"/>
              <a:t>Sparse Polyhedral Framework</a:t>
            </a:r>
          </a:p>
          <a:p>
            <a:pPr lvl="1"/>
            <a:r>
              <a:rPr lang="en-US" dirty="0" smtClean="0"/>
              <a:t>A more general approach, additional constraints needed to exploit contiguity, etc.</a:t>
            </a:r>
          </a:p>
          <a:p>
            <a:r>
              <a:rPr lang="en-US" sz="2400" dirty="0" smtClean="0"/>
              <a:t>more discussed in the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1709-9F72-4E98-8991-78013E72B69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Evaluation of approach</a:t>
            </a:r>
          </a:p>
          <a:p>
            <a:pPr lvl="1"/>
            <a:r>
              <a:rPr lang="en-US" sz="2200" dirty="0" smtClean="0"/>
              <a:t>Benchmarks : 183.equake from SPEC 2000, Conjugate Gradient Kernel, etc.</a:t>
            </a:r>
          </a:p>
          <a:p>
            <a:pPr lvl="1"/>
            <a:r>
              <a:rPr lang="en-US" sz="2200" dirty="0" smtClean="0"/>
              <a:t>Production Application – Ocean, Land and Atmosphere Modeling (OLAM)</a:t>
            </a:r>
          </a:p>
          <a:p>
            <a:pPr lvl="1"/>
            <a:r>
              <a:rPr lang="en-US" sz="2200" dirty="0" smtClean="0"/>
              <a:t>Compared against manual MPI implementations</a:t>
            </a:r>
            <a:endParaRPr lang="en-US" sz="2400" dirty="0" smtClean="0"/>
          </a:p>
          <a:p>
            <a:r>
              <a:rPr lang="en-US" sz="2400" dirty="0" smtClean="0"/>
              <a:t>Contain a sequence of </a:t>
            </a:r>
            <a:r>
              <a:rPr lang="en-US" sz="2400" dirty="0" err="1" smtClean="0"/>
              <a:t>partitionable</a:t>
            </a:r>
            <a:r>
              <a:rPr lang="en-US" sz="2400" dirty="0" smtClean="0"/>
              <a:t> loops</a:t>
            </a:r>
          </a:p>
          <a:p>
            <a:pPr lvl="1"/>
            <a:r>
              <a:rPr lang="en-US" sz="2200" dirty="0" smtClean="0"/>
              <a:t>Inspectors of all loops were merged</a:t>
            </a:r>
          </a:p>
          <a:p>
            <a:r>
              <a:rPr lang="en-US" sz="2400" dirty="0" smtClean="0"/>
              <a:t>Enclosed within an outer sequential loop</a:t>
            </a:r>
          </a:p>
          <a:p>
            <a:pPr lvl="1"/>
            <a:r>
              <a:rPr lang="en-US" sz="2200" dirty="0" smtClean="0"/>
              <a:t>Inspector hoisted out for amortizing costs</a:t>
            </a:r>
            <a:endParaRPr lang="en-US" sz="2400" dirty="0" smtClean="0"/>
          </a:p>
          <a:p>
            <a:endParaRPr lang="en-US" sz="2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1709-9F72-4E98-8991-78013E72B69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Code generation algorithm implemented within the ROSE compiler framework</a:t>
            </a:r>
          </a:p>
          <a:p>
            <a:r>
              <a:rPr lang="en-US" sz="2400" dirty="0" err="1" smtClean="0"/>
              <a:t>Partitioners</a:t>
            </a:r>
            <a:endParaRPr lang="en-US" sz="2400" dirty="0" smtClean="0"/>
          </a:p>
          <a:p>
            <a:pPr lvl="1"/>
            <a:r>
              <a:rPr lang="en-US" sz="2200" dirty="0" err="1" smtClean="0"/>
              <a:t>PaToH</a:t>
            </a:r>
            <a:r>
              <a:rPr lang="en-US" sz="2200" dirty="0" smtClean="0"/>
              <a:t> – Sequential </a:t>
            </a:r>
            <a:r>
              <a:rPr lang="en-US" sz="2200" dirty="0" err="1" smtClean="0"/>
              <a:t>hypergraph</a:t>
            </a:r>
            <a:r>
              <a:rPr lang="en-US" sz="2200" dirty="0" smtClean="0"/>
              <a:t> </a:t>
            </a:r>
            <a:r>
              <a:rPr lang="en-US" sz="2200" dirty="0" err="1" smtClean="0"/>
              <a:t>partitioner</a:t>
            </a:r>
            <a:endParaRPr lang="en-US" sz="2200" dirty="0" smtClean="0"/>
          </a:p>
          <a:p>
            <a:pPr lvl="1"/>
            <a:r>
              <a:rPr lang="en-US" sz="2200" dirty="0" err="1" smtClean="0"/>
              <a:t>ParMetis</a:t>
            </a:r>
            <a:r>
              <a:rPr lang="en-US" sz="2200" dirty="0" smtClean="0"/>
              <a:t> – Parallel Graph </a:t>
            </a:r>
            <a:r>
              <a:rPr lang="en-US" sz="2200" dirty="0" err="1" smtClean="0"/>
              <a:t>Partitioner</a:t>
            </a:r>
            <a:endParaRPr lang="en-US" sz="2200" dirty="0" smtClean="0"/>
          </a:p>
          <a:p>
            <a:pPr lvl="2"/>
            <a:r>
              <a:rPr lang="en-US" sz="2200" dirty="0" smtClean="0"/>
              <a:t>Convert the </a:t>
            </a:r>
            <a:r>
              <a:rPr lang="en-US" sz="2200" dirty="0" err="1" smtClean="0"/>
              <a:t>hypergraph</a:t>
            </a:r>
            <a:r>
              <a:rPr lang="en-US" sz="2200" dirty="0" smtClean="0"/>
              <a:t> to equivalent graph</a:t>
            </a:r>
          </a:p>
          <a:p>
            <a:r>
              <a:rPr lang="en-US" sz="2400" dirty="0" smtClean="0"/>
              <a:t>Cluster with Intel Xeon E5460 processor – 4 cores per node</a:t>
            </a:r>
          </a:p>
          <a:p>
            <a:r>
              <a:rPr lang="en-US" sz="2400" dirty="0" smtClean="0"/>
              <a:t>Communication implemented using ARMCI one sided communication operations, GA – 5.1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 Kernel – </a:t>
            </a:r>
            <a:r>
              <a:rPr lang="en-US" dirty="0" err="1" smtClean="0"/>
              <a:t>hood.rb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Sparse Matrix : 220,542 rows; 9,895,422 non-zeros</a:t>
            </a:r>
          </a:p>
          <a:p>
            <a:r>
              <a:rPr lang="en-US" sz="2400" dirty="0" smtClean="0"/>
              <a:t>Lowest Execution Times : </a:t>
            </a:r>
            <a:r>
              <a:rPr lang="en-US" sz="2400" dirty="0" err="1" smtClean="0"/>
              <a:t>PaToH</a:t>
            </a:r>
            <a:r>
              <a:rPr lang="en-US" sz="2400" dirty="0" smtClean="0"/>
              <a:t> and </a:t>
            </a:r>
            <a:r>
              <a:rPr lang="en-US" sz="2400" dirty="0" err="1" smtClean="0"/>
              <a:t>ParMetis</a:t>
            </a:r>
            <a:endParaRPr lang="en-US" sz="2400" dirty="0" smtClean="0"/>
          </a:p>
          <a:p>
            <a:pPr lvl="1"/>
            <a:r>
              <a:rPr lang="en-US" sz="2000" dirty="0" smtClean="0"/>
              <a:t>478.15s =&gt; 8.3s , with inspector costs =&gt; 13.31s</a:t>
            </a:r>
          </a:p>
          <a:p>
            <a:r>
              <a:rPr lang="en-US" sz="2400" dirty="0" err="1" smtClean="0"/>
              <a:t>PetSc</a:t>
            </a:r>
            <a:r>
              <a:rPr lang="en-US" sz="2400" dirty="0" smtClean="0"/>
              <a:t> implementation : CG solver , no pre-conditioning</a:t>
            </a:r>
          </a:p>
          <a:p>
            <a:pPr lvl="1"/>
            <a:r>
              <a:rPr lang="en-US" sz="2000" dirty="0" smtClean="0"/>
              <a:t>Arrays rows block-partitioned across the solver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 descr="cg_hoo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753" y="1447799"/>
            <a:ext cx="3575282" cy="2478595"/>
          </a:xfrm>
          <a:prstGeom prst="rect">
            <a:avLst/>
          </a:prstGeom>
        </p:spPr>
      </p:pic>
      <p:pic>
        <p:nvPicPr>
          <p:cNvPr id="10" name="Picture 9" descr="cg_hood_tot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8659" y="1447799"/>
            <a:ext cx="3657255" cy="2532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Converting sequential code to distributed memory code is challenging</a:t>
            </a:r>
          </a:p>
          <a:p>
            <a:pPr lvl="1"/>
            <a:r>
              <a:rPr lang="en-US" dirty="0" smtClean="0"/>
              <a:t>Create parallel data structures</a:t>
            </a:r>
          </a:p>
          <a:p>
            <a:pPr lvl="1"/>
            <a:r>
              <a:rPr lang="en-US" dirty="0" smtClean="0"/>
              <a:t>Manage communication</a:t>
            </a:r>
          </a:p>
          <a:p>
            <a:pPr lvl="1"/>
            <a:r>
              <a:rPr lang="en-US" dirty="0" smtClean="0"/>
              <a:t>Difficult to debug</a:t>
            </a:r>
          </a:p>
          <a:p>
            <a:r>
              <a:rPr lang="en-US" dirty="0" smtClean="0"/>
              <a:t>Let the compiler do the heavy-lifting</a:t>
            </a:r>
          </a:p>
          <a:p>
            <a:pPr lvl="1"/>
            <a:r>
              <a:rPr lang="en-US" dirty="0" smtClean="0"/>
              <a:t>Efficient code for affine computations</a:t>
            </a:r>
          </a:p>
          <a:p>
            <a:pPr lvl="1"/>
            <a:r>
              <a:rPr lang="en-US" dirty="0" smtClean="0"/>
              <a:t>Many applications are “non-affine”</a:t>
            </a:r>
          </a:p>
          <a:p>
            <a:r>
              <a:rPr lang="en-US" dirty="0" smtClean="0"/>
              <a:t>Use a combination of static and run-time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183.equake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Unstructured grid : Tetrahedral elements</a:t>
            </a:r>
          </a:p>
          <a:p>
            <a:r>
              <a:rPr lang="en-US" sz="2400" dirty="0" smtClean="0"/>
              <a:t>Performance comparable to manual implementation</a:t>
            </a:r>
          </a:p>
          <a:p>
            <a:pPr lvl="1"/>
            <a:r>
              <a:rPr lang="en-US" sz="2000" dirty="0" smtClean="0"/>
              <a:t>Minimum Execution time : 23.23s =&gt; 2.1s</a:t>
            </a:r>
          </a:p>
          <a:p>
            <a:r>
              <a:rPr lang="en-US" sz="2400" dirty="0" smtClean="0"/>
              <a:t>Negligible inspector times with </a:t>
            </a:r>
            <a:r>
              <a:rPr lang="en-US" sz="2400" dirty="0" err="1" smtClean="0"/>
              <a:t>ParMetis</a:t>
            </a:r>
            <a:endParaRPr lang="en-US" sz="2400" dirty="0" smtClean="0"/>
          </a:p>
          <a:p>
            <a:pPr lvl="1"/>
            <a:r>
              <a:rPr lang="en-US" sz="2000" dirty="0" smtClean="0"/>
              <a:t>At 64 processes, 0.23s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" name="Picture 8" descr="cg_ho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8715" y="1447799"/>
            <a:ext cx="3689116" cy="2567997"/>
          </a:xfrm>
          <a:prstGeom prst="rect">
            <a:avLst/>
          </a:prstGeom>
        </p:spPr>
      </p:pic>
      <p:pic>
        <p:nvPicPr>
          <p:cNvPr id="10" name="Picture 9" descr="cg_hood_tot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8118" y="1456095"/>
            <a:ext cx="3686576" cy="2574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OLAM</a:t>
            </a:r>
            <a:endParaRPr lang="en-US" dirty="0"/>
          </a:p>
        </p:txBody>
      </p:sp>
      <p:pic>
        <p:nvPicPr>
          <p:cNvPr id="8" name="Content Placeholder 7" descr="olam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528916" y="1295400"/>
            <a:ext cx="4086169" cy="2813660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r>
              <a:rPr lang="en-US" sz="2000" dirty="0" smtClean="0"/>
              <a:t>FORTRAN 90 application </a:t>
            </a:r>
          </a:p>
          <a:p>
            <a:pPr lvl="1"/>
            <a:r>
              <a:rPr lang="en-US" sz="1800" dirty="0" smtClean="0"/>
              <a:t>complex and inter-procedural</a:t>
            </a:r>
          </a:p>
          <a:p>
            <a:r>
              <a:rPr lang="en-US" sz="2000" dirty="0" smtClean="0"/>
              <a:t>Outer time loop executes hundreds of thousands of iterations</a:t>
            </a:r>
          </a:p>
          <a:p>
            <a:pPr lvl="1"/>
            <a:r>
              <a:rPr lang="en-US" sz="1800" dirty="0" smtClean="0"/>
              <a:t>Here only 30000 time steps </a:t>
            </a:r>
          </a:p>
          <a:p>
            <a:r>
              <a:rPr lang="en-US" sz="2000" dirty="0" smtClean="0"/>
              <a:t>Generated code scales linearly</a:t>
            </a:r>
          </a:p>
          <a:p>
            <a:pPr lvl="1"/>
            <a:r>
              <a:rPr lang="en-US" sz="1800" dirty="0" smtClean="0"/>
              <a:t>manual version scales super-linearly due to smaller footprint attained due to domain specific knowledge</a:t>
            </a:r>
          </a:p>
          <a:p>
            <a:pPr lvl="1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Framework to automatically generate distributed memory code</a:t>
            </a:r>
          </a:p>
          <a:p>
            <a:pPr lvl="1"/>
            <a:r>
              <a:rPr lang="en-US" sz="2200" dirty="0" smtClean="0"/>
              <a:t>Partitioning the computation based on iteration-to-data affinity</a:t>
            </a:r>
          </a:p>
          <a:p>
            <a:pPr lvl="1"/>
            <a:r>
              <a:rPr lang="en-US" sz="2200" dirty="0" smtClean="0"/>
              <a:t>Parallel inspector without complete replication of any original data structures</a:t>
            </a:r>
          </a:p>
          <a:p>
            <a:pPr lvl="1"/>
            <a:r>
              <a:rPr lang="en-US" sz="2200" dirty="0" smtClean="0"/>
              <a:t>Generated code maintains contiguity of accesses to data</a:t>
            </a:r>
          </a:p>
          <a:p>
            <a:pPr lvl="2"/>
            <a:r>
              <a:rPr lang="en-US" sz="1800" dirty="0" smtClean="0"/>
              <a:t>Enable subsequent optimizations such as </a:t>
            </a:r>
            <a:r>
              <a:rPr lang="en-US" sz="1800" dirty="0" err="1" smtClean="0"/>
              <a:t>prefetching</a:t>
            </a:r>
            <a:endParaRPr lang="en-US" sz="2200" dirty="0" smtClean="0"/>
          </a:p>
          <a:p>
            <a:r>
              <a:rPr lang="en-US" sz="2200" dirty="0" smtClean="0"/>
              <a:t>Performance is comparable to manual MPI implementation</a:t>
            </a:r>
          </a:p>
          <a:p>
            <a:pPr lvl="1"/>
            <a:r>
              <a:rPr lang="en-US" sz="2200" dirty="0" smtClean="0"/>
              <a:t>when inspector cost can be effectively amortized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1709-9F72-4E98-8991-78013E72B69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</a:p>
          <a:p>
            <a:pPr lvl="1"/>
            <a:r>
              <a:rPr lang="en-US" dirty="0" smtClean="0"/>
              <a:t>Prof. </a:t>
            </a:r>
            <a:r>
              <a:rPr lang="en-US" dirty="0" err="1" smtClean="0"/>
              <a:t>Umit</a:t>
            </a:r>
            <a:r>
              <a:rPr lang="en-US" dirty="0" smtClean="0"/>
              <a:t> </a:t>
            </a:r>
            <a:r>
              <a:rPr lang="en-US" dirty="0" err="1" smtClean="0"/>
              <a:t>Catalyurek</a:t>
            </a:r>
            <a:r>
              <a:rPr lang="en-US" dirty="0" smtClean="0"/>
              <a:t>, Prof. </a:t>
            </a:r>
            <a:r>
              <a:rPr lang="en-US" dirty="0" err="1" smtClean="0"/>
              <a:t>Gagan</a:t>
            </a:r>
            <a:r>
              <a:rPr lang="en-US" dirty="0" smtClean="0"/>
              <a:t> </a:t>
            </a:r>
            <a:r>
              <a:rPr lang="en-US" dirty="0" err="1" smtClean="0"/>
              <a:t>Agrawal</a:t>
            </a:r>
            <a:r>
              <a:rPr lang="en-US" dirty="0" smtClean="0"/>
              <a:t>, Prof. Robert </a:t>
            </a:r>
            <a:r>
              <a:rPr lang="en-US" dirty="0" err="1" smtClean="0"/>
              <a:t>Walko</a:t>
            </a:r>
            <a:r>
              <a:rPr lang="en-US" dirty="0" smtClean="0"/>
              <a:t>, and the reviewers</a:t>
            </a:r>
          </a:p>
          <a:p>
            <a:endParaRPr lang="en-US" dirty="0" smtClean="0"/>
          </a:p>
          <a:p>
            <a:r>
              <a:rPr lang="en-US" dirty="0" smtClean="0"/>
              <a:t>More detailed technical report available at </a:t>
            </a:r>
            <a:r>
              <a:rPr lang="en-US" u="sng" dirty="0" smtClean="0">
                <a:solidFill>
                  <a:srgbClr val="33CCFF"/>
                </a:solidFill>
                <a:hlinkClick r:id="rId2"/>
              </a:rPr>
              <a:t>www.cse.ohio-state.edu/~ravishan/</a:t>
            </a:r>
            <a:endParaRPr lang="en-US" u="sng" dirty="0" smtClean="0">
              <a:solidFill>
                <a:srgbClr val="33CCFF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n-US" b="1" dirty="0" smtClean="0"/>
              <a:t>Questions?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contiguity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6B01-3648-4DB2-8EC8-4B69C08EEF80}" type="datetime1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5943600" cy="412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 Kernel – </a:t>
            </a:r>
            <a:r>
              <a:rPr lang="en-US" dirty="0" err="1" smtClean="0"/>
              <a:t>tmt_sym.rb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Sparse Matrix : 726,713 rows; 5,080,961 non-zeros</a:t>
            </a:r>
          </a:p>
          <a:p>
            <a:r>
              <a:rPr lang="en-US" sz="2400" dirty="0" smtClean="0"/>
              <a:t>All three execution times almost similar</a:t>
            </a:r>
          </a:p>
          <a:p>
            <a:r>
              <a:rPr lang="en-US" sz="2400" dirty="0" smtClean="0"/>
              <a:t>Difference is due to structure of the two matrices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9" name="Picture 8" descr="cg_ho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347" y="1447799"/>
            <a:ext cx="3769853" cy="2567997"/>
          </a:xfrm>
          <a:prstGeom prst="rect">
            <a:avLst/>
          </a:prstGeom>
        </p:spPr>
      </p:pic>
      <p:pic>
        <p:nvPicPr>
          <p:cNvPr id="10" name="Picture 9" descr="cg_hood_tot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1891" y="1447800"/>
            <a:ext cx="375903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miniFE</a:t>
            </a:r>
            <a:r>
              <a:rPr lang="en-US" dirty="0" smtClean="0"/>
              <a:t> – 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Unstructured 3D grid – 100 x 100 x 100 elements</a:t>
            </a:r>
          </a:p>
          <a:p>
            <a:r>
              <a:rPr lang="en-US" sz="2400" dirty="0" smtClean="0"/>
              <a:t>Executor performance comparable to manual MPI </a:t>
            </a:r>
          </a:p>
          <a:p>
            <a:r>
              <a:rPr lang="en-US" sz="2400" dirty="0" smtClean="0"/>
              <a:t>Relatively higher inspector costs</a:t>
            </a:r>
          </a:p>
          <a:p>
            <a:pPr lvl="1"/>
            <a:r>
              <a:rPr lang="en-US" sz="2000" dirty="0" smtClean="0"/>
              <a:t>Actual execution time is very small for such a large grid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9" name="Picture 8" descr="cg_ho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3374" y="1219200"/>
            <a:ext cx="3719798" cy="2556039"/>
          </a:xfrm>
          <a:prstGeom prst="rect">
            <a:avLst/>
          </a:prstGeom>
        </p:spPr>
      </p:pic>
      <p:pic>
        <p:nvPicPr>
          <p:cNvPr id="10" name="Picture 9" descr="cg_hood_tot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1957" y="1295400"/>
            <a:ext cx="3698897" cy="2548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P3-RTE benchmark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Unstructured 2D grid – triangular elements</a:t>
            </a:r>
          </a:p>
          <a:p>
            <a:r>
              <a:rPr lang="en-US" sz="2000" dirty="0" smtClean="0"/>
              <a:t>Negligible inspector times</a:t>
            </a:r>
          </a:p>
          <a:p>
            <a:r>
              <a:rPr lang="en-US" sz="2000" dirty="0" smtClean="0"/>
              <a:t>Comparable to manual implementation </a:t>
            </a:r>
            <a:r>
              <a:rPr lang="en-US" sz="2000" dirty="0" err="1" smtClean="0"/>
              <a:t>upto</a:t>
            </a:r>
            <a:r>
              <a:rPr lang="en-US" sz="2000" dirty="0" smtClean="0"/>
              <a:t> 32 processors</a:t>
            </a:r>
          </a:p>
          <a:p>
            <a:pPr lvl="1"/>
            <a:r>
              <a:rPr lang="en-US" sz="1800" dirty="0" smtClean="0"/>
              <a:t>Manual achieves better scaling due to replication of computation to reduce communication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9" name="Picture 8" descr="cg_ho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7364" y="1219200"/>
            <a:ext cx="3731818" cy="2556039"/>
          </a:xfrm>
          <a:prstGeom prst="rect">
            <a:avLst/>
          </a:prstGeom>
        </p:spPr>
      </p:pic>
      <p:pic>
        <p:nvPicPr>
          <p:cNvPr id="10" name="Picture 9" descr="cg_hood_tot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1891" y="1295400"/>
            <a:ext cx="3759030" cy="2548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Computation : </a:t>
            </a:r>
            <a:r>
              <a:rPr lang="en-US" dirty="0" err="1" smtClean="0"/>
              <a:t>SpMV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4B30-393E-49A4-9E1B-1F218B6896F3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828800"/>
          <a:ext cx="3048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</a:tblGrid>
              <a:tr h="2413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676400" y="1828800"/>
          <a:ext cx="19812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/>
                <a:gridCol w="330200"/>
                <a:gridCol w="330200"/>
                <a:gridCol w="330200"/>
                <a:gridCol w="330200"/>
                <a:gridCol w="330200"/>
              </a:tblGrid>
              <a:tr h="2413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419600" y="1777998"/>
          <a:ext cx="304800" cy="157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</a:tblGrid>
              <a:tr h="26246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6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6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6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6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46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460370" y="4942820"/>
          <a:ext cx="32004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 bwMode="auto">
          <a:xfrm flipH="1" flipV="1">
            <a:off x="990600" y="4495800"/>
            <a:ext cx="685800" cy="457200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1600200" y="4495800"/>
            <a:ext cx="533401" cy="457200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2590800" y="4495800"/>
            <a:ext cx="0" cy="457200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3048000" y="4495800"/>
            <a:ext cx="152400" cy="457200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3505200" y="4495800"/>
            <a:ext cx="228601" cy="457200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3962400" y="4495800"/>
            <a:ext cx="762000" cy="457200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09600" y="12192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</a:t>
            </a:r>
            <a:endParaRPr 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99329" y="12293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415558" y="12192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x</a:t>
            </a:r>
            <a:endParaRPr lang="en-US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206" y="4038600"/>
            <a:ext cx="660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 =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48440" y="4933890"/>
            <a:ext cx="859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row =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5695890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col</a:t>
            </a:r>
            <a:r>
              <a:rPr lang="en-US" sz="2000" b="1" dirty="0" smtClean="0"/>
              <a:t> =</a:t>
            </a:r>
            <a:endParaRPr lang="en-US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105400" y="1981201"/>
            <a:ext cx="38862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Lucida Fax" pitchFamily="18" charset="0"/>
              </a:rPr>
              <a:t>for(</a:t>
            </a:r>
            <a:r>
              <a:rPr lang="en-US" sz="2400" b="1" dirty="0" err="1" smtClean="0">
                <a:latin typeface="Lucida Fax" pitchFamily="18" charset="0"/>
              </a:rPr>
              <a:t>i</a:t>
            </a:r>
            <a:r>
              <a:rPr lang="en-US" sz="2400" b="1" dirty="0" smtClean="0">
                <a:latin typeface="Lucida Fax" pitchFamily="18" charset="0"/>
              </a:rPr>
              <a:t> = 0; </a:t>
            </a:r>
            <a:r>
              <a:rPr lang="en-US" sz="2400" b="1" dirty="0" err="1" smtClean="0">
                <a:latin typeface="Lucida Fax" pitchFamily="18" charset="0"/>
              </a:rPr>
              <a:t>i</a:t>
            </a:r>
            <a:r>
              <a:rPr lang="en-US" sz="2400" b="1" dirty="0" smtClean="0">
                <a:latin typeface="Lucida Fax" pitchFamily="18" charset="0"/>
              </a:rPr>
              <a:t> &lt; N ; </a:t>
            </a:r>
            <a:r>
              <a:rPr lang="en-US" sz="2400" b="1" dirty="0" err="1" smtClean="0">
                <a:latin typeface="Lucida Fax" pitchFamily="18" charset="0"/>
              </a:rPr>
              <a:t>i</a:t>
            </a:r>
            <a:r>
              <a:rPr lang="en-US" sz="2400" b="1" dirty="0" smtClean="0">
                <a:latin typeface="Lucida Fax" pitchFamily="18" charset="0"/>
              </a:rPr>
              <a:t>++)</a:t>
            </a:r>
          </a:p>
          <a:p>
            <a:r>
              <a:rPr lang="en-US" sz="2400" b="1" dirty="0" smtClean="0">
                <a:latin typeface="Lucida Fax" pitchFamily="18" charset="0"/>
              </a:rPr>
              <a:t>   for( j = 0; j &lt; N; j++)</a:t>
            </a:r>
          </a:p>
          <a:p>
            <a:r>
              <a:rPr lang="en-US" sz="2400" b="1" dirty="0" smtClean="0">
                <a:latin typeface="Lucida Fax" pitchFamily="18" charset="0"/>
              </a:rPr>
              <a:t>      y[</a:t>
            </a:r>
            <a:r>
              <a:rPr lang="en-US" sz="2400" b="1" dirty="0" err="1" smtClean="0">
                <a:latin typeface="Lucida Fax" pitchFamily="18" charset="0"/>
              </a:rPr>
              <a:t>i</a:t>
            </a:r>
            <a:r>
              <a:rPr lang="en-US" sz="2400" b="1" dirty="0" smtClean="0">
                <a:latin typeface="Lucida Fax" pitchFamily="18" charset="0"/>
              </a:rPr>
              <a:t>] += A[</a:t>
            </a:r>
            <a:r>
              <a:rPr lang="en-US" sz="2400" b="1" dirty="0" err="1" smtClean="0">
                <a:latin typeface="Lucida Fax" pitchFamily="18" charset="0"/>
              </a:rPr>
              <a:t>i</a:t>
            </a:r>
            <a:r>
              <a:rPr lang="en-US" sz="2400" b="1" dirty="0" smtClean="0">
                <a:latin typeface="Lucida Fax" pitchFamily="18" charset="0"/>
              </a:rPr>
              <a:t>][j] * x[j]</a:t>
            </a:r>
          </a:p>
          <a:p>
            <a:r>
              <a:rPr lang="en-US" sz="2400" b="1" dirty="0" smtClean="0">
                <a:latin typeface="Lucida Fax" pitchFamily="18" charset="0"/>
              </a:rPr>
              <a:t>  </a:t>
            </a:r>
            <a:endParaRPr lang="en-US" sz="2400" b="1" dirty="0">
              <a:latin typeface="Lucida Fax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34000" y="4191000"/>
            <a:ext cx="3733800" cy="178510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Lucida Fax" pitchFamily="18" charset="0"/>
              </a:rPr>
              <a:t>for( </a:t>
            </a:r>
            <a:r>
              <a:rPr lang="en-US" sz="2200" b="1" dirty="0" err="1" smtClean="0">
                <a:latin typeface="Lucida Fax" pitchFamily="18" charset="0"/>
              </a:rPr>
              <a:t>i</a:t>
            </a:r>
            <a:r>
              <a:rPr lang="en-US" sz="2200" b="1" dirty="0" smtClean="0">
                <a:latin typeface="Lucida Fax" pitchFamily="18" charset="0"/>
              </a:rPr>
              <a:t> = 0 ; </a:t>
            </a:r>
            <a:r>
              <a:rPr lang="en-US" sz="2200" b="1" dirty="0" err="1" smtClean="0">
                <a:latin typeface="Lucida Fax" pitchFamily="18" charset="0"/>
              </a:rPr>
              <a:t>i</a:t>
            </a:r>
            <a:r>
              <a:rPr lang="en-US" sz="2200" b="1" dirty="0" smtClean="0">
                <a:latin typeface="Lucida Fax" pitchFamily="18" charset="0"/>
              </a:rPr>
              <a:t> &lt; N ; </a:t>
            </a:r>
            <a:r>
              <a:rPr lang="en-US" sz="2200" b="1" dirty="0" err="1" smtClean="0">
                <a:latin typeface="Lucida Fax" pitchFamily="18" charset="0"/>
              </a:rPr>
              <a:t>i</a:t>
            </a:r>
            <a:r>
              <a:rPr lang="en-US" sz="2200" b="1" dirty="0" smtClean="0">
                <a:latin typeface="Lucida Fax" pitchFamily="18" charset="0"/>
              </a:rPr>
              <a:t>++)</a:t>
            </a:r>
          </a:p>
          <a:p>
            <a:r>
              <a:rPr lang="en-US" sz="2200" b="1" dirty="0" smtClean="0">
                <a:latin typeface="Lucida Fax" pitchFamily="18" charset="0"/>
              </a:rPr>
              <a:t>   for( j = row[</a:t>
            </a:r>
            <a:r>
              <a:rPr lang="en-US" sz="2200" b="1" dirty="0" err="1" smtClean="0">
                <a:latin typeface="Lucida Fax" pitchFamily="18" charset="0"/>
              </a:rPr>
              <a:t>i</a:t>
            </a:r>
            <a:r>
              <a:rPr lang="en-US" sz="2200" b="1" dirty="0" smtClean="0">
                <a:latin typeface="Lucida Fax" pitchFamily="18" charset="0"/>
              </a:rPr>
              <a:t>]; </a:t>
            </a:r>
          </a:p>
          <a:p>
            <a:r>
              <a:rPr lang="en-US" sz="2200" b="1" dirty="0" smtClean="0">
                <a:latin typeface="Lucida Fax" pitchFamily="18" charset="0"/>
              </a:rPr>
              <a:t>          j &lt; row[i+1] ; j++)</a:t>
            </a:r>
          </a:p>
          <a:p>
            <a:r>
              <a:rPr lang="en-US" sz="2200" b="1" dirty="0" smtClean="0">
                <a:latin typeface="Lucida Fax" pitchFamily="18" charset="0"/>
              </a:rPr>
              <a:t>      y[</a:t>
            </a:r>
            <a:r>
              <a:rPr lang="en-US" sz="2200" b="1" dirty="0" err="1" smtClean="0">
                <a:latin typeface="Lucida Fax" pitchFamily="18" charset="0"/>
              </a:rPr>
              <a:t>i</a:t>
            </a:r>
            <a:r>
              <a:rPr lang="en-US" sz="2200" b="1" dirty="0" smtClean="0">
                <a:latin typeface="Lucida Fax" pitchFamily="18" charset="0"/>
              </a:rPr>
              <a:t>] += A[j] * x[</a:t>
            </a:r>
            <a:r>
              <a:rPr lang="en-US" sz="2200" b="1" dirty="0" err="1" smtClean="0">
                <a:latin typeface="Lucida Fax" pitchFamily="18" charset="0"/>
              </a:rPr>
              <a:t>col</a:t>
            </a:r>
            <a:r>
              <a:rPr lang="en-US" sz="2200" b="1" dirty="0" smtClean="0">
                <a:latin typeface="Lucida Fax" pitchFamily="18" charset="0"/>
              </a:rPr>
              <a:t>[j]]</a:t>
            </a:r>
          </a:p>
          <a:p>
            <a:r>
              <a:rPr lang="en-US" sz="2200" b="1" dirty="0" smtClean="0">
                <a:latin typeface="Lucida Fax" pitchFamily="18" charset="0"/>
              </a:rPr>
              <a:t>  </a:t>
            </a:r>
            <a:endParaRPr lang="en-US" sz="2200" b="1" dirty="0">
              <a:latin typeface="Lucida Fax" pitchFamily="18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838200" y="5715000"/>
          <a:ext cx="4343402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070030" y="220980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=</a:t>
            </a:r>
            <a:endParaRPr lang="en-US" sz="3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0" y="2260937"/>
            <a:ext cx="484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*</a:t>
            </a:r>
            <a:endParaRPr lang="en-US" sz="6000" dirty="0"/>
          </a:p>
        </p:txBody>
      </p:sp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838200" y="3886200"/>
          <a:ext cx="4343402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Down Arrow 31"/>
          <p:cNvSpPr/>
          <p:nvPr/>
        </p:nvSpPr>
        <p:spPr bwMode="auto">
          <a:xfrm>
            <a:off x="2222371" y="3429000"/>
            <a:ext cx="990600" cy="457200"/>
          </a:xfrm>
          <a:prstGeom prst="downArrow">
            <a:avLst/>
          </a:prstGeom>
          <a:solidFill>
            <a:srgbClr val="FF9966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50765" y="4114800"/>
          <a:ext cx="4343402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3810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42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Computations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sz="half" idx="1"/>
          </p:nvPr>
        </p:nvSpPr>
        <p:spPr>
          <a:xfrm>
            <a:off x="457200" y="3276600"/>
            <a:ext cx="5867400" cy="2895600"/>
          </a:xfrm>
        </p:spPr>
        <p:txBody>
          <a:bodyPr/>
          <a:lstStyle/>
          <a:p>
            <a:r>
              <a:rPr lang="en-US" sz="2400" dirty="0" smtClean="0"/>
              <a:t>Data dependent control flow</a:t>
            </a:r>
          </a:p>
          <a:p>
            <a:r>
              <a:rPr lang="en-US" sz="2400" dirty="0" smtClean="0"/>
              <a:t>Data dependent array access pattern</a:t>
            </a:r>
          </a:p>
          <a:p>
            <a:r>
              <a:rPr lang="en-US" sz="2400" dirty="0" smtClean="0"/>
              <a:t>Multiple levels of indirection</a:t>
            </a:r>
          </a:p>
          <a:p>
            <a:r>
              <a:rPr lang="en-US" sz="2400" dirty="0" smtClean="0"/>
              <a:t>Target loops that are parallel</a:t>
            </a:r>
          </a:p>
          <a:p>
            <a:pPr lvl="1"/>
            <a:r>
              <a:rPr lang="en-US" sz="2200" dirty="0" smtClean="0"/>
              <a:t>Allows dependences due to commutative and associative reduction operations</a:t>
            </a:r>
          </a:p>
          <a:p>
            <a:pPr lvl="1"/>
            <a:r>
              <a:rPr lang="en-US" sz="2200" dirty="0" smtClean="0"/>
              <a:t>Allow sparse reductions, e.g. : y[b[</a:t>
            </a:r>
            <a:r>
              <a:rPr lang="en-US" sz="2200" dirty="0" err="1" smtClean="0"/>
              <a:t>i</a:t>
            </a:r>
            <a:r>
              <a:rPr lang="en-US" sz="2200" dirty="0" smtClean="0"/>
              <a:t>]] +=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4B30-393E-49A4-9E1B-1F218B6896F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1466671"/>
            <a:ext cx="57912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Lucida Fax" pitchFamily="18" charset="0"/>
              </a:rPr>
              <a:t>for( </a:t>
            </a:r>
            <a:r>
              <a:rPr lang="en-US" sz="2400" b="1" dirty="0" err="1" smtClean="0">
                <a:latin typeface="Lucida Fax" pitchFamily="18" charset="0"/>
              </a:rPr>
              <a:t>i</a:t>
            </a:r>
            <a:r>
              <a:rPr lang="en-US" sz="2400" b="1" dirty="0" smtClean="0">
                <a:latin typeface="Lucida Fax" pitchFamily="18" charset="0"/>
              </a:rPr>
              <a:t> = 0 ; </a:t>
            </a:r>
            <a:r>
              <a:rPr lang="en-US" sz="2400" b="1" dirty="0" err="1" smtClean="0">
                <a:latin typeface="Lucida Fax" pitchFamily="18" charset="0"/>
              </a:rPr>
              <a:t>i</a:t>
            </a:r>
            <a:r>
              <a:rPr lang="en-US" sz="2400" b="1" dirty="0" smtClean="0">
                <a:latin typeface="Lucida Fax" pitchFamily="18" charset="0"/>
              </a:rPr>
              <a:t> &lt; N ; </a:t>
            </a:r>
            <a:r>
              <a:rPr lang="en-US" sz="2400" b="1" dirty="0" err="1" smtClean="0">
                <a:latin typeface="Lucida Fax" pitchFamily="18" charset="0"/>
              </a:rPr>
              <a:t>i</a:t>
            </a:r>
            <a:r>
              <a:rPr lang="en-US" sz="2400" b="1" dirty="0" smtClean="0">
                <a:latin typeface="Lucida Fax" pitchFamily="18" charset="0"/>
              </a:rPr>
              <a:t>++)</a:t>
            </a:r>
          </a:p>
          <a:p>
            <a:r>
              <a:rPr lang="en-US" sz="2400" b="1" dirty="0" smtClean="0">
                <a:latin typeface="Lucida Fax" pitchFamily="18" charset="0"/>
              </a:rPr>
              <a:t>   for( j = </a:t>
            </a:r>
            <a:r>
              <a:rPr lang="en-US" sz="2400" b="1" dirty="0" smtClean="0">
                <a:solidFill>
                  <a:srgbClr val="00B050"/>
                </a:solidFill>
                <a:latin typeface="Lucida Fax" pitchFamily="18" charset="0"/>
              </a:rPr>
              <a:t>row</a:t>
            </a:r>
            <a:r>
              <a:rPr lang="en-US" sz="2400" b="1" dirty="0" smtClean="0">
                <a:latin typeface="Lucida Fax" pitchFamily="18" charset="0"/>
              </a:rPr>
              <a:t>[</a:t>
            </a:r>
            <a:r>
              <a:rPr lang="en-US" sz="2400" b="1" dirty="0" err="1" smtClean="0">
                <a:latin typeface="Lucida Fax" pitchFamily="18" charset="0"/>
              </a:rPr>
              <a:t>i</a:t>
            </a:r>
            <a:r>
              <a:rPr lang="en-US" sz="2400" b="1" dirty="0" smtClean="0">
                <a:latin typeface="Lucida Fax" pitchFamily="18" charset="0"/>
              </a:rPr>
              <a:t>]; j &lt; </a:t>
            </a:r>
            <a:r>
              <a:rPr lang="en-US" sz="2400" b="1" dirty="0" smtClean="0">
                <a:solidFill>
                  <a:srgbClr val="00B050"/>
                </a:solidFill>
                <a:latin typeface="Lucida Fax" pitchFamily="18" charset="0"/>
              </a:rPr>
              <a:t>row</a:t>
            </a:r>
            <a:r>
              <a:rPr lang="en-US" sz="2400" b="1" dirty="0" smtClean="0">
                <a:latin typeface="Lucida Fax" pitchFamily="18" charset="0"/>
              </a:rPr>
              <a:t>[i+1] ; j++)</a:t>
            </a:r>
          </a:p>
          <a:p>
            <a:r>
              <a:rPr lang="en-US" sz="2400" b="1" dirty="0" smtClean="0">
                <a:latin typeface="Lucida Fax" pitchFamily="18" charset="0"/>
              </a:rPr>
              <a:t>      y[</a:t>
            </a:r>
            <a:r>
              <a:rPr lang="en-US" sz="2400" b="1" dirty="0" err="1" smtClean="0">
                <a:latin typeface="Lucida Fax" pitchFamily="18" charset="0"/>
              </a:rPr>
              <a:t>i</a:t>
            </a:r>
            <a:r>
              <a:rPr lang="en-US" sz="2400" b="1" dirty="0" smtClean="0">
                <a:latin typeface="Lucida Fax" pitchFamily="18" charset="0"/>
              </a:rPr>
              <a:t>] += A[j] * x[</a:t>
            </a:r>
            <a:r>
              <a:rPr lang="en-US" sz="2400" b="1" dirty="0" err="1" smtClean="0">
                <a:solidFill>
                  <a:srgbClr val="C00000"/>
                </a:solidFill>
                <a:latin typeface="Lucida Fax" pitchFamily="18" charset="0"/>
              </a:rPr>
              <a:t>col</a:t>
            </a:r>
            <a:r>
              <a:rPr lang="en-US" sz="2400" b="1" dirty="0" smtClean="0">
                <a:latin typeface="Lucida Fax" pitchFamily="18" charset="0"/>
              </a:rPr>
              <a:t>[j]]</a:t>
            </a:r>
          </a:p>
          <a:p>
            <a:r>
              <a:rPr lang="en-US" sz="2400" b="1" dirty="0" smtClean="0">
                <a:latin typeface="Lucida Fax" pitchFamily="18" charset="0"/>
              </a:rPr>
              <a:t>  </a:t>
            </a:r>
            <a:endParaRPr lang="en-US" sz="2400" b="1" dirty="0">
              <a:latin typeface="Lucida Fax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6019800" y="3276600"/>
            <a:ext cx="457200" cy="1219200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3581400"/>
            <a:ext cx="2764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Indirection Arrays :</a:t>
            </a:r>
          </a:p>
          <a:p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B050"/>
                </a:solidFill>
                <a:latin typeface="+mj-lt"/>
              </a:rPr>
              <a:t>row</a:t>
            </a:r>
            <a:r>
              <a:rPr lang="en-US" sz="2200" b="1" dirty="0" smtClean="0"/>
              <a:t> and </a:t>
            </a:r>
            <a:r>
              <a:rPr lang="en-US" sz="2200" b="1" dirty="0" err="1" smtClean="0">
                <a:solidFill>
                  <a:srgbClr val="C00000"/>
                </a:solidFill>
                <a:latin typeface="+mj-lt"/>
              </a:rPr>
              <a:t>col</a:t>
            </a:r>
            <a:endParaRPr lang="en-US" sz="2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6019800" y="4724400"/>
            <a:ext cx="471654" cy="1752600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5159514"/>
            <a:ext cx="2576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Partitionable</a:t>
            </a:r>
            <a:r>
              <a:rPr lang="en-US" sz="2000" b="1" dirty="0" smtClean="0"/>
              <a:t> loops:</a:t>
            </a:r>
          </a:p>
          <a:p>
            <a:r>
              <a:rPr lang="en-US" sz="2000" b="1" dirty="0" smtClean="0"/>
              <a:t> loop </a:t>
            </a:r>
            <a:r>
              <a:rPr lang="en-US" sz="2000" b="1" dirty="0" err="1" smtClean="0">
                <a:latin typeface="+mj-lt"/>
              </a:rPr>
              <a:t>i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distributed memory code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Combined static/dynamic analysis</a:t>
            </a:r>
          </a:p>
          <a:p>
            <a:pPr lvl="1"/>
            <a:r>
              <a:rPr lang="en-US" dirty="0" smtClean="0"/>
              <a:t>Static analysis for checking parallelism</a:t>
            </a:r>
          </a:p>
          <a:p>
            <a:pPr lvl="1"/>
            <a:r>
              <a:rPr lang="en-US" dirty="0" smtClean="0"/>
              <a:t>Generate code which performs the run-time analysis, i.e. </a:t>
            </a:r>
            <a:r>
              <a:rPr lang="en-US" b="1" dirty="0" smtClean="0">
                <a:solidFill>
                  <a:srgbClr val="FF0000"/>
                </a:solidFill>
              </a:rPr>
              <a:t>inspector code</a:t>
            </a:r>
            <a:endParaRPr lang="en-US" b="1" dirty="0" smtClean="0"/>
          </a:p>
          <a:p>
            <a:pPr lvl="1"/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Executor code </a:t>
            </a:r>
            <a:r>
              <a:rPr lang="en-US" dirty="0" smtClean="0"/>
              <a:t>performs the computation</a:t>
            </a:r>
          </a:p>
          <a:p>
            <a:r>
              <a:rPr lang="en-US" dirty="0" smtClean="0"/>
              <a:t>For efficient distributed memory execution</a:t>
            </a:r>
          </a:p>
          <a:p>
            <a:pPr lvl="1"/>
            <a:r>
              <a:rPr lang="en-US" dirty="0" smtClean="0"/>
              <a:t>Inspector has to be parallel</a:t>
            </a:r>
          </a:p>
          <a:p>
            <a:pPr lvl="1"/>
            <a:r>
              <a:rPr lang="en-US" dirty="0" smtClean="0"/>
              <a:t>Avoid complete replication of any data structure</a:t>
            </a:r>
          </a:p>
          <a:p>
            <a:pPr lvl="1"/>
            <a:r>
              <a:rPr lang="en-US" dirty="0" smtClean="0"/>
              <a:t>Executor must preserve properties of original code that improve per node performance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1709-9F72-4E98-8991-78013E72B69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678363"/>
          </a:xfrm>
        </p:spPr>
        <p:txBody>
          <a:bodyPr/>
          <a:lstStyle/>
          <a:p>
            <a:r>
              <a:rPr lang="en-US" dirty="0" smtClean="0"/>
              <a:t>Disjoint partitioning of iterations of </a:t>
            </a:r>
            <a:r>
              <a:rPr lang="en-US" dirty="0" err="1" smtClean="0"/>
              <a:t>partitionable</a:t>
            </a:r>
            <a:r>
              <a:rPr lang="en-US" dirty="0" smtClean="0"/>
              <a:t> loops</a:t>
            </a:r>
          </a:p>
          <a:p>
            <a:pPr lvl="1"/>
            <a:r>
              <a:rPr lang="en-US" dirty="0" smtClean="0"/>
              <a:t>no. of partitions = no. of processes</a:t>
            </a:r>
          </a:p>
          <a:p>
            <a:r>
              <a:rPr lang="en-US" dirty="0" smtClean="0"/>
              <a:t>Partition the data</a:t>
            </a:r>
          </a:p>
          <a:p>
            <a:pPr lvl="1"/>
            <a:r>
              <a:rPr lang="en-US" dirty="0" smtClean="0"/>
              <a:t>Local arrays represent all original elements touched by iterations mapped to a process</a:t>
            </a:r>
          </a:p>
          <a:p>
            <a:r>
              <a:rPr lang="en-US" dirty="0" smtClean="0"/>
              <a:t>Create auxiliary arrays on each process to recreate the control flow and data access pattern </a:t>
            </a:r>
          </a:p>
          <a:p>
            <a:r>
              <a:rPr lang="en-US" b="1" dirty="0" smtClean="0"/>
              <a:t>This functionality is provided by the inspector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Arrays : Recreating the data access patterns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half" idx="2"/>
          </p:nvPr>
        </p:nvSpPr>
        <p:spPr>
          <a:xfrm>
            <a:off x="5486400" y="3810000"/>
            <a:ext cx="3429000" cy="2895600"/>
          </a:xfrm>
        </p:spPr>
        <p:txBody>
          <a:bodyPr/>
          <a:lstStyle/>
          <a:p>
            <a:r>
              <a:rPr lang="en-US" sz="2200" dirty="0" smtClean="0"/>
              <a:t>Remember loop bounds of inner loops</a:t>
            </a:r>
          </a:p>
          <a:p>
            <a:r>
              <a:rPr lang="en-US" sz="2200" dirty="0" smtClean="0"/>
              <a:t>Remember indices of arrays accessed</a:t>
            </a:r>
          </a:p>
          <a:p>
            <a:r>
              <a:rPr lang="en-US" sz="2200" dirty="0" smtClean="0"/>
              <a:t>Modify these to point to local memory location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4B30-393E-49A4-9E1B-1F218B6896F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981200" y="1981200"/>
            <a:ext cx="660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 =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3048000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A_local</a:t>
            </a:r>
            <a:r>
              <a:rPr lang="en-US" sz="2400" b="1" dirty="0" smtClean="0"/>
              <a:t>  =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953000" y="3119735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A_local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752600" y="2590800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 0 : </a:t>
            </a:r>
            <a:r>
              <a:rPr lang="en-US" b="1" dirty="0" err="1" smtClean="0"/>
              <a:t>i</a:t>
            </a:r>
            <a:r>
              <a:rPr lang="en-US" b="1" dirty="0" smtClean="0"/>
              <a:t> = 0, 1, 2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811892" y="2602468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 1 : </a:t>
            </a:r>
            <a:r>
              <a:rPr lang="en-US" b="1" dirty="0" err="1" smtClean="0"/>
              <a:t>i</a:t>
            </a:r>
            <a:r>
              <a:rPr lang="en-US" b="1" dirty="0" smtClean="0"/>
              <a:t> = 3, 4, 5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3846255"/>
            <a:ext cx="5029200" cy="280076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Lucida Fax" pitchFamily="18" charset="0"/>
              </a:rPr>
              <a:t>loop_j</a:t>
            </a:r>
            <a:r>
              <a:rPr lang="en-US" sz="1600" b="1" dirty="0" smtClean="0">
                <a:latin typeface="Lucida Fax" pitchFamily="18" charset="0"/>
              </a:rPr>
              <a:t> = 0; </a:t>
            </a:r>
          </a:p>
          <a:p>
            <a:r>
              <a:rPr lang="en-US" sz="1600" b="1" dirty="0" err="1" smtClean="0">
                <a:latin typeface="Lucida Fax" pitchFamily="18" charset="0"/>
              </a:rPr>
              <a:t>body_j</a:t>
            </a:r>
            <a:r>
              <a:rPr lang="en-US" sz="1600" b="1" dirty="0" smtClean="0">
                <a:latin typeface="Lucida Fax" pitchFamily="18" charset="0"/>
              </a:rPr>
              <a:t> = 0;</a:t>
            </a:r>
          </a:p>
          <a:p>
            <a:r>
              <a:rPr lang="en-US" sz="1600" b="1" dirty="0" smtClean="0">
                <a:latin typeface="Lucida Fax" pitchFamily="18" charset="0"/>
              </a:rPr>
              <a:t>for( </a:t>
            </a:r>
            <a:r>
              <a:rPr lang="en-US" sz="1600" b="1" dirty="0" err="1" smtClean="0">
                <a:latin typeface="Lucida Fax" pitchFamily="18" charset="0"/>
              </a:rPr>
              <a:t>i</a:t>
            </a:r>
            <a:r>
              <a:rPr lang="en-US" sz="1600" b="1" dirty="0" smtClean="0">
                <a:latin typeface="Lucida Fax" pitchFamily="18" charset="0"/>
              </a:rPr>
              <a:t> = ……   ){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Lucida Fax" pitchFamily="18" charset="0"/>
              </a:rPr>
              <a:t>   lb[</a:t>
            </a:r>
            <a:r>
              <a:rPr lang="en-US" sz="1600" b="1" dirty="0" err="1" smtClean="0">
                <a:solidFill>
                  <a:srgbClr val="FF0000"/>
                </a:solidFill>
                <a:latin typeface="Lucida Fax" pitchFamily="18" charset="0"/>
              </a:rPr>
              <a:t>loop_j</a:t>
            </a:r>
            <a:r>
              <a:rPr lang="en-US" sz="1600" b="1" dirty="0" smtClean="0">
                <a:solidFill>
                  <a:srgbClr val="FF0000"/>
                </a:solidFill>
                <a:latin typeface="Lucida Fax" pitchFamily="18" charset="0"/>
              </a:rPr>
              <a:t>] </a:t>
            </a:r>
            <a:r>
              <a:rPr lang="en-US" sz="1600" b="1" dirty="0" smtClean="0">
                <a:latin typeface="Lucida Fax" pitchFamily="18" charset="0"/>
              </a:rPr>
              <a:t>= row[</a:t>
            </a:r>
            <a:r>
              <a:rPr lang="en-US" sz="1600" b="1" dirty="0" err="1" smtClean="0">
                <a:latin typeface="Lucida Fax" pitchFamily="18" charset="0"/>
              </a:rPr>
              <a:t>i</a:t>
            </a:r>
            <a:r>
              <a:rPr lang="en-US" sz="1600" b="1" dirty="0" smtClean="0">
                <a:latin typeface="Lucida Fax" pitchFamily="18" charset="0"/>
              </a:rPr>
              <a:t>];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Lucida Fax" pitchFamily="18" charset="0"/>
              </a:rPr>
              <a:t>   </a:t>
            </a:r>
            <a:r>
              <a:rPr lang="en-US" sz="1600" b="1" dirty="0" err="1" smtClean="0">
                <a:solidFill>
                  <a:srgbClr val="FF0000"/>
                </a:solidFill>
                <a:latin typeface="Lucida Fax" pitchFamily="18" charset="0"/>
              </a:rPr>
              <a:t>ub</a:t>
            </a:r>
            <a:r>
              <a:rPr lang="en-US" sz="1600" b="1" dirty="0" smtClean="0">
                <a:solidFill>
                  <a:srgbClr val="FF0000"/>
                </a:solidFill>
                <a:latin typeface="Lucida Fax" pitchFamily="18" charset="0"/>
              </a:rPr>
              <a:t>[</a:t>
            </a:r>
            <a:r>
              <a:rPr lang="en-US" sz="1600" b="1" dirty="0" err="1" smtClean="0">
                <a:solidFill>
                  <a:srgbClr val="FF0000"/>
                </a:solidFill>
                <a:latin typeface="Lucida Fax" pitchFamily="18" charset="0"/>
              </a:rPr>
              <a:t>loop_j</a:t>
            </a:r>
            <a:r>
              <a:rPr lang="en-US" sz="1600" b="1" dirty="0" smtClean="0">
                <a:solidFill>
                  <a:srgbClr val="FF0000"/>
                </a:solidFill>
                <a:latin typeface="Lucida Fax" pitchFamily="18" charset="0"/>
              </a:rPr>
              <a:t>] </a:t>
            </a:r>
            <a:r>
              <a:rPr lang="en-US" sz="1600" b="1" dirty="0" smtClean="0">
                <a:latin typeface="Lucida Fax" pitchFamily="18" charset="0"/>
              </a:rPr>
              <a:t>= row[i+1];</a:t>
            </a:r>
          </a:p>
          <a:p>
            <a:r>
              <a:rPr lang="en-US" sz="1600" b="1" dirty="0" smtClean="0">
                <a:latin typeface="Lucida Fax" pitchFamily="18" charset="0"/>
              </a:rPr>
              <a:t>   for( j = row[</a:t>
            </a:r>
            <a:r>
              <a:rPr lang="en-US" sz="1600" b="1" dirty="0" err="1" smtClean="0">
                <a:latin typeface="Lucida Fax" pitchFamily="18" charset="0"/>
              </a:rPr>
              <a:t>i</a:t>
            </a:r>
            <a:r>
              <a:rPr lang="en-US" sz="1600" b="1" dirty="0" smtClean="0">
                <a:latin typeface="Lucida Fax" pitchFamily="18" charset="0"/>
              </a:rPr>
              <a:t>] ; j &lt; row[i+1] ; j++ ){</a:t>
            </a:r>
          </a:p>
          <a:p>
            <a:r>
              <a:rPr lang="en-US" sz="1600" b="1" dirty="0" smtClean="0">
                <a:latin typeface="Lucida Fax" pitchFamily="18" charset="0"/>
              </a:rPr>
              <a:t>       </a:t>
            </a:r>
            <a:r>
              <a:rPr lang="en-US" sz="1600" b="1" dirty="0" err="1" smtClean="0">
                <a:latin typeface="Lucida Fax" pitchFamily="18" charset="0"/>
              </a:rPr>
              <a:t>A_index</a:t>
            </a:r>
            <a:r>
              <a:rPr lang="en-US" sz="1600" b="1" dirty="0" smtClean="0">
                <a:latin typeface="Lucida Fax" pitchFamily="18" charset="0"/>
              </a:rPr>
              <a:t>[</a:t>
            </a:r>
            <a:r>
              <a:rPr lang="en-US" sz="1600" b="1" dirty="0" err="1" smtClean="0">
                <a:latin typeface="Lucida Fax" pitchFamily="18" charset="0"/>
              </a:rPr>
              <a:t>body_j</a:t>
            </a:r>
            <a:r>
              <a:rPr lang="en-US" sz="1600" b="1" dirty="0" smtClean="0">
                <a:latin typeface="Lucida Fax" pitchFamily="18" charset="0"/>
              </a:rPr>
              <a:t>] = j; //record index of A</a:t>
            </a:r>
          </a:p>
          <a:p>
            <a:r>
              <a:rPr lang="en-US" sz="1600" b="1" dirty="0" smtClean="0">
                <a:latin typeface="Lucida Fax" pitchFamily="18" charset="0"/>
              </a:rPr>
              <a:t>       </a:t>
            </a:r>
            <a:r>
              <a:rPr lang="en-US" sz="1600" b="1" dirty="0" err="1" smtClean="0">
                <a:latin typeface="Lucida Fax" pitchFamily="18" charset="0"/>
              </a:rPr>
              <a:t>body_j</a:t>
            </a:r>
            <a:r>
              <a:rPr lang="en-US" sz="1600" b="1" dirty="0" smtClean="0">
                <a:latin typeface="Lucida Fax" pitchFamily="18" charset="0"/>
              </a:rPr>
              <a:t>++;</a:t>
            </a:r>
          </a:p>
          <a:p>
            <a:r>
              <a:rPr lang="en-US" sz="1600" b="1" dirty="0" smtClean="0">
                <a:latin typeface="Lucida Fax" pitchFamily="18" charset="0"/>
              </a:rPr>
              <a:t>   }</a:t>
            </a:r>
          </a:p>
          <a:p>
            <a:r>
              <a:rPr lang="en-US" sz="1600" b="1" dirty="0" smtClean="0">
                <a:latin typeface="Lucida Fax" pitchFamily="18" charset="0"/>
              </a:rPr>
              <a:t>   </a:t>
            </a:r>
            <a:r>
              <a:rPr lang="en-US" sz="1600" b="1" dirty="0" err="1" smtClean="0">
                <a:latin typeface="Lucida Fax" pitchFamily="18" charset="0"/>
              </a:rPr>
              <a:t>loop_j</a:t>
            </a:r>
            <a:r>
              <a:rPr lang="en-US" sz="1600" b="1" dirty="0" smtClean="0">
                <a:latin typeface="Lucida Fax" pitchFamily="18" charset="0"/>
              </a:rPr>
              <a:t>++;</a:t>
            </a:r>
          </a:p>
          <a:p>
            <a:r>
              <a:rPr lang="en-US" sz="1600" b="1" dirty="0" smtClean="0">
                <a:latin typeface="Lucida Fax" pitchFamily="18" charset="0"/>
              </a:rPr>
              <a:t>}  </a:t>
            </a:r>
            <a:endParaRPr lang="en-US" sz="1600" b="1" dirty="0">
              <a:latin typeface="Lucida Fax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743198" y="1981200"/>
          <a:ext cx="4343402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3810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904998" y="3124200"/>
          <a:ext cx="2171701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3810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553200" y="3124200"/>
          <a:ext cx="2171701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3810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sp>
        <p:nvSpPr>
          <p:cNvPr id="22" name="Left Brace 21"/>
          <p:cNvSpPr/>
          <p:nvPr/>
        </p:nvSpPr>
        <p:spPr>
          <a:xfrm rot="5400000">
            <a:off x="2933700" y="1562100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 rot="5400000">
            <a:off x="3695700" y="1409700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rot="5400000">
            <a:off x="4457700" y="1562100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 rot="5400000">
            <a:off x="5143500" y="1562100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 rot="5400000">
            <a:off x="5905500" y="1409700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 rot="5400000">
            <a:off x="6667500" y="1562100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752597" y="1397000"/>
          <a:ext cx="533400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3"/>
                <a:gridCol w="609600"/>
                <a:gridCol w="914400"/>
                <a:gridCol w="609600"/>
                <a:gridCol w="609600"/>
                <a:gridCol w="990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Connector 31"/>
          <p:cNvCxnSpPr/>
          <p:nvPr/>
        </p:nvCxnSpPr>
        <p:spPr bwMode="auto">
          <a:xfrm>
            <a:off x="4876800" y="2514600"/>
            <a:ext cx="0" cy="1066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50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500" fill="hold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9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1" dur="50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3" dur="500" fill="hold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7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9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1" dur="5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3" dur="5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5" dur="500" fill="hold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7" dur="500" fill="hold"/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9" dur="500" fill="hold"/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9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Cells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609600" y="4822825"/>
            <a:ext cx="8229600" cy="2263775"/>
          </a:xfrm>
        </p:spPr>
        <p:txBody>
          <a:bodyPr/>
          <a:lstStyle/>
          <a:p>
            <a:r>
              <a:rPr lang="en-US" sz="2200" dirty="0" smtClean="0"/>
              <a:t>Same element might be touched by iterations on multiple processes </a:t>
            </a:r>
          </a:p>
          <a:p>
            <a:pPr lvl="1"/>
            <a:r>
              <a:rPr lang="en-US" sz="2200" dirty="0" smtClean="0"/>
              <a:t>Every element has a unique owner </a:t>
            </a:r>
          </a:p>
          <a:p>
            <a:pPr lvl="1"/>
            <a:r>
              <a:rPr lang="en-US" sz="2200" dirty="0" smtClean="0"/>
              <a:t>On other processes, treat them as ghost elements</a:t>
            </a:r>
          </a:p>
          <a:p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AC27-6305-4340-96DF-3AF43854839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52600" y="1905000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col</a:t>
            </a:r>
            <a:r>
              <a:rPr lang="en-US" sz="2000" b="1" dirty="0" smtClean="0"/>
              <a:t> =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562600" y="2514600"/>
            <a:ext cx="251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 1  : </a:t>
            </a:r>
            <a:r>
              <a:rPr lang="en-US" b="1" dirty="0" err="1" smtClean="0"/>
              <a:t>i</a:t>
            </a:r>
            <a:r>
              <a:rPr lang="en-US" b="1" dirty="0" smtClean="0"/>
              <a:t> = 3, 4, 5</a:t>
            </a:r>
            <a:endParaRPr lang="en-US" b="1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371600" y="3814465"/>
          <a:ext cx="23622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"/>
                <a:gridCol w="590550"/>
                <a:gridCol w="590550"/>
                <a:gridCol w="59055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x[0]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x[1]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x[2]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x[3]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5715000" y="3892490"/>
          <a:ext cx="3276600" cy="35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x[0]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x[1]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x[2]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x[3]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x[4]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x[5]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2400" y="3795355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x_local</a:t>
            </a:r>
            <a:r>
              <a:rPr lang="en-US" sz="2000" b="1" dirty="0" smtClean="0"/>
              <a:t> =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512427" y="3867090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x_local</a:t>
            </a:r>
            <a:r>
              <a:rPr lang="en-US" sz="2000" b="1" dirty="0" smtClean="0"/>
              <a:t>=</a:t>
            </a:r>
            <a:endParaRPr lang="en-US" sz="2000" b="1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590800" y="3433465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6934200" y="3486090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2603375" y="1905000"/>
          <a:ext cx="4343402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1524000" y="3048000"/>
          <a:ext cx="2171701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56" name="Straight Connector 55"/>
          <p:cNvCxnSpPr/>
          <p:nvPr/>
        </p:nvCxnSpPr>
        <p:spPr bwMode="auto">
          <a:xfrm>
            <a:off x="4419600" y="2514600"/>
            <a:ext cx="0" cy="2057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371600" y="2514600"/>
            <a:ext cx="2693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0 :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0, 1, 2</a:t>
            </a:r>
            <a:endParaRPr lang="en-US" sz="2000" b="1" dirty="0"/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5829299" y="3124200"/>
          <a:ext cx="2171701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3"/>
                <a:gridCol w="310243"/>
                <a:gridCol w="310243"/>
                <a:gridCol w="310243"/>
                <a:gridCol w="310243"/>
                <a:gridCol w="310243"/>
                <a:gridCol w="310243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sp>
        <p:nvSpPr>
          <p:cNvPr id="32" name="Left Brace 31"/>
          <p:cNvSpPr/>
          <p:nvPr/>
        </p:nvSpPr>
        <p:spPr>
          <a:xfrm rot="5400000">
            <a:off x="2781303" y="1460500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e 32"/>
          <p:cNvSpPr/>
          <p:nvPr/>
        </p:nvSpPr>
        <p:spPr>
          <a:xfrm rot="5400000">
            <a:off x="3543303" y="1308100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e 34"/>
          <p:cNvSpPr/>
          <p:nvPr/>
        </p:nvSpPr>
        <p:spPr>
          <a:xfrm rot="5400000">
            <a:off x="4305303" y="1460500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e 35"/>
          <p:cNvSpPr/>
          <p:nvPr/>
        </p:nvSpPr>
        <p:spPr>
          <a:xfrm rot="5400000">
            <a:off x="4991100" y="1460500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 rot="5400000">
            <a:off x="5753103" y="1308100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/>
          <p:cNvSpPr/>
          <p:nvPr/>
        </p:nvSpPr>
        <p:spPr>
          <a:xfrm rot="5400000">
            <a:off x="6515103" y="1460500"/>
            <a:ext cx="228600" cy="609600"/>
          </a:xfrm>
          <a:prstGeom prst="leftBrace">
            <a:avLst>
              <a:gd name="adj1" fmla="val 33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600200" y="1295400"/>
          <a:ext cx="533400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3"/>
                <a:gridCol w="609600"/>
                <a:gridCol w="914400"/>
                <a:gridCol w="609600"/>
                <a:gridCol w="609600"/>
                <a:gridCol w="990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 bwMode="auto">
          <a:xfrm>
            <a:off x="1371600" y="3733800"/>
            <a:ext cx="2362200" cy="6096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715000" y="3810000"/>
            <a:ext cx="2209800" cy="6096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590800" y="3733800"/>
            <a:ext cx="1143000" cy="6096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717458" y="3810000"/>
            <a:ext cx="1140542" cy="6096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3810000"/>
            <a:ext cx="1066800" cy="6096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371600" y="3733800"/>
            <a:ext cx="1219200" cy="609600"/>
          </a:xfrm>
          <a:prstGeom prst="rect">
            <a:avLst/>
          </a:prstGeom>
          <a:solidFill>
            <a:schemeClr val="accent1">
              <a:alpha val="38000"/>
            </a:schemeClr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858000" y="3810000"/>
            <a:ext cx="1066800" cy="6096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2" grpId="0" animBg="1"/>
      <p:bldP spid="42" grpId="1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Cells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Ghosts cells within </a:t>
            </a:r>
            <a:r>
              <a:rPr lang="en-US" i="1" dirty="0" smtClean="0"/>
              <a:t>read arrays</a:t>
            </a:r>
            <a:r>
              <a:rPr lang="en-US" dirty="0" smtClean="0"/>
              <a:t> updated before loop is executed</a:t>
            </a:r>
          </a:p>
          <a:p>
            <a:r>
              <a:rPr lang="en-US" dirty="0" smtClean="0"/>
              <a:t>Ghosts cells within </a:t>
            </a:r>
            <a:r>
              <a:rPr lang="en-US" i="1" dirty="0" smtClean="0"/>
              <a:t>updated arrays</a:t>
            </a:r>
            <a:endParaRPr lang="en-US" dirty="0" smtClean="0"/>
          </a:p>
          <a:p>
            <a:pPr lvl="1"/>
            <a:r>
              <a:rPr lang="en-US" dirty="0" smtClean="0"/>
              <a:t>Initialized to 0 at the start of the loop</a:t>
            </a:r>
          </a:p>
          <a:p>
            <a:pPr lvl="1"/>
            <a:r>
              <a:rPr lang="en-US" dirty="0" smtClean="0"/>
              <a:t>Contain partial contributions after loop execution</a:t>
            </a:r>
          </a:p>
          <a:p>
            <a:pPr lvl="1"/>
            <a:r>
              <a:rPr lang="en-US" dirty="0" smtClean="0"/>
              <a:t>Communicated to owner for aggregation</a:t>
            </a:r>
          </a:p>
          <a:p>
            <a:r>
              <a:rPr lang="en-US" dirty="0" smtClean="0"/>
              <a:t>Enable execution of all iterations without communication</a:t>
            </a:r>
          </a:p>
          <a:p>
            <a:r>
              <a:rPr lang="en-US" b="1" dirty="0" smtClean="0"/>
              <a:t>Number of ghosts cells represents the amount of communication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1709-9F72-4E98-8991-78013E72B6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SUThem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Georgi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1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1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OSUTheme</Template>
  <TotalTime>3769</TotalTime>
  <Words>1793</Words>
  <Application>Microsoft Office PowerPoint</Application>
  <PresentationFormat>On-screen Show (4:3)</PresentationFormat>
  <Paragraphs>489</Paragraphs>
  <Slides>27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OSUTheme</vt:lpstr>
      <vt:lpstr>1_Custom Design</vt:lpstr>
      <vt:lpstr>Code Generation for Parallel Execution of a Class of Irregular Loops on Distributed Memory Systems</vt:lpstr>
      <vt:lpstr>Motivation</vt:lpstr>
      <vt:lpstr>Irregular Computation : SpMV</vt:lpstr>
      <vt:lpstr>Irregular Computations</vt:lpstr>
      <vt:lpstr>Generating distributed memory code</vt:lpstr>
      <vt:lpstr>Parallelization Strategy</vt:lpstr>
      <vt:lpstr>Auxiliary Arrays : Recreating the data access patterns</vt:lpstr>
      <vt:lpstr>Ghost Cells</vt:lpstr>
      <vt:lpstr>Ghost Cells</vt:lpstr>
      <vt:lpstr>Reducing the number of ghost cells</vt:lpstr>
      <vt:lpstr>Hypergraph Representation</vt:lpstr>
      <vt:lpstr>Exploiting Contiguous Accesses</vt:lpstr>
      <vt:lpstr>Exploiting Contiguous Accesses</vt:lpstr>
      <vt:lpstr>Parallel Inspector</vt:lpstr>
      <vt:lpstr>Parallel Inspector</vt:lpstr>
      <vt:lpstr>Related Work</vt:lpstr>
      <vt:lpstr>Benchmarks</vt:lpstr>
      <vt:lpstr>Experimental Setup</vt:lpstr>
      <vt:lpstr>CG Kernel – hood.rb</vt:lpstr>
      <vt:lpstr>183.equake</vt:lpstr>
      <vt:lpstr>OLAM</vt:lpstr>
      <vt:lpstr>Conclusion</vt:lpstr>
      <vt:lpstr>Thank You</vt:lpstr>
      <vt:lpstr>Impact of contiguity</vt:lpstr>
      <vt:lpstr>CG Kernel – tmt_sym.rb</vt:lpstr>
      <vt:lpstr>miniFE – 1.1</vt:lpstr>
      <vt:lpstr>P3-RTE benchmark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Mahesh</dc:creator>
  <cp:lastModifiedBy>Mahesh</cp:lastModifiedBy>
  <cp:revision>290</cp:revision>
  <dcterms:created xsi:type="dcterms:W3CDTF">2006-08-16T00:00:00Z</dcterms:created>
  <dcterms:modified xsi:type="dcterms:W3CDTF">2012-11-15T00:04:02Z</dcterms:modified>
</cp:coreProperties>
</file>