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2" r:id="rId13"/>
    <p:sldId id="304" r:id="rId14"/>
    <p:sldId id="303" r:id="rId15"/>
    <p:sldId id="305" r:id="rId16"/>
    <p:sldId id="306" r:id="rId17"/>
    <p:sldId id="307" r:id="rId18"/>
    <p:sldId id="308" r:id="rId19"/>
    <p:sldId id="310" r:id="rId20"/>
    <p:sldId id="291" r:id="rId21"/>
    <p:sldId id="312" r:id="rId22"/>
    <p:sldId id="301" r:id="rId23"/>
    <p:sldId id="31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658813-0114-447B-94FB-7A01A711F534}">
          <p14:sldIdLst>
            <p14:sldId id="256"/>
            <p14:sldId id="258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2"/>
            <p14:sldId id="304"/>
            <p14:sldId id="303"/>
            <p14:sldId id="305"/>
            <p14:sldId id="306"/>
            <p14:sldId id="307"/>
            <p14:sldId id="308"/>
            <p14:sldId id="310"/>
            <p14:sldId id="291"/>
            <p14:sldId id="312"/>
            <p14:sldId id="301"/>
            <p14:sldId id="31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DDRs for different configurations</c:v>
          </c:tx>
          <c:invertIfNegative val="0"/>
          <c:cat>
            <c:strRef>
              <c:f>Sheet1!$B$1:$G$1</c:f>
              <c:strCache>
                <c:ptCount val="6"/>
                <c:pt idx="0">
                  <c:v>GC</c:v>
                </c:pt>
                <c:pt idx="1">
                  <c:v>R-1</c:v>
                </c:pt>
                <c:pt idx="2">
                  <c:v>R-10</c:v>
                </c:pt>
                <c:pt idx="3">
                  <c:v>R-100</c:v>
                </c:pt>
                <c:pt idx="4">
                  <c:v>R-200</c:v>
                </c:pt>
                <c:pt idx="5">
                  <c:v>R-500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97.9</c:v>
                </c:pt>
                <c:pt idx="1">
                  <c:v>69.099999999999994</c:v>
                </c:pt>
                <c:pt idx="2">
                  <c:v>54.3</c:v>
                </c:pt>
                <c:pt idx="3">
                  <c:v>44.7</c:v>
                </c:pt>
                <c:pt idx="4">
                  <c:v>36.799999999999997</c:v>
                </c:pt>
                <c:pt idx="5">
                  <c:v>22.3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786816"/>
        <c:axId val="92968576"/>
      </c:barChart>
      <c:catAx>
        <c:axId val="1067868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2968576"/>
        <c:crosses val="autoZero"/>
        <c:auto val="1"/>
        <c:lblAlgn val="ctr"/>
        <c:lblOffset val="100"/>
        <c:noMultiLvlLbl val="0"/>
      </c:catAx>
      <c:valAx>
        <c:axId val="92968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6786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ctr" rtl="0">
        <a:defRPr lang="en-US" sz="1800" b="1" i="0" u="none" strike="noStrike" kern="1200" baseline="0">
          <a:solidFill>
            <a:schemeClr val="bg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78CBB-31A8-4441-A156-8792F2A700A8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5F48C-853A-4C91-8447-7D0010EE8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19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2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8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4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8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8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4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47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1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5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111F0-2A6D-4207-8475-68C85E400E66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7DA2-00E5-44CD-B30B-142DD8708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8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305800" cy="1470025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chemeClr val="bg1"/>
                </a:solidFill>
                <a:ea typeface="SimSun" pitchFamily="2" charset="-122"/>
              </a:rPr>
              <a:t>Resurrector</a:t>
            </a:r>
            <a:r>
              <a:rPr lang="en-GB" b="1" dirty="0" smtClean="0">
                <a:solidFill>
                  <a:schemeClr val="bg1"/>
                </a:solidFill>
                <a:ea typeface="SimSun" pitchFamily="2" charset="-122"/>
              </a:rPr>
              <a:t>: A </a:t>
            </a:r>
            <a:r>
              <a:rPr lang="en-GB" b="1" dirty="0" err="1" smtClean="0">
                <a:solidFill>
                  <a:schemeClr val="bg1"/>
                </a:solidFill>
                <a:ea typeface="SimSun" pitchFamily="2" charset="-122"/>
              </a:rPr>
              <a:t>Tunable</a:t>
            </a:r>
            <a:r>
              <a:rPr lang="en-GB" b="1" dirty="0" smtClean="0">
                <a:solidFill>
                  <a:schemeClr val="bg1"/>
                </a:solidFill>
                <a:ea typeface="SimSun" pitchFamily="2" charset="-122"/>
              </a:rPr>
              <a:t> Object Lifetime Profiling Technique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114800"/>
            <a:ext cx="7467600" cy="838200"/>
          </a:xfrm>
        </p:spPr>
        <p:txBody>
          <a:bodyPr>
            <a:normAutofit/>
          </a:bodyPr>
          <a:lstStyle/>
          <a:p>
            <a:r>
              <a:rPr lang="en-GB" sz="3500" dirty="0" smtClean="0"/>
              <a:t>Guoqing Xu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981200" y="4807803"/>
            <a:ext cx="53448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University of California, </a:t>
            </a: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Irvine</a:t>
            </a:r>
          </a:p>
          <a:p>
            <a:pPr algn="ctr"/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OOPSLA’13 Conference Talk</a:t>
            </a:r>
            <a:endParaRPr lang="en-US" sz="24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364A947-66EB-450E-A0FB-D9C299836672}" type="slidenum">
              <a:rPr lang="en-US"/>
              <a:pPr/>
              <a:t>1</a:t>
            </a:fld>
            <a:endParaRPr lang="en-US"/>
          </a:p>
        </p:txBody>
      </p:sp>
      <p:pic>
        <p:nvPicPr>
          <p:cNvPr id="6" name="Picture 4" descr="u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455565"/>
            <a:ext cx="1524000" cy="153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79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 Example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267201"/>
            <a:ext cx="8915400" cy="25145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Major observations: 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o </a:t>
            </a:r>
            <a:r>
              <a:rPr lang="en-US" dirty="0" smtClean="0">
                <a:solidFill>
                  <a:schemeClr val="bg1"/>
                </a:solidFill>
              </a:rPr>
              <a:t>is heap-unreachable if  </a:t>
            </a:r>
            <a:r>
              <a:rPr lang="en-US" i="1" dirty="0" err="1" smtClean="0">
                <a:solidFill>
                  <a:srgbClr val="FF0000"/>
                </a:solidFill>
              </a:rPr>
              <a:t>o.rc</a:t>
            </a:r>
            <a:r>
              <a:rPr lang="en-US" i="1" dirty="0" smtClean="0">
                <a:solidFill>
                  <a:srgbClr val="FF0000"/>
                </a:solidFill>
              </a:rPr>
              <a:t> = 0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o </a:t>
            </a:r>
            <a:r>
              <a:rPr lang="en-US" dirty="0">
                <a:solidFill>
                  <a:schemeClr val="bg1"/>
                </a:solidFill>
              </a:rPr>
              <a:t>is </a:t>
            </a:r>
            <a:r>
              <a:rPr lang="en-US" dirty="0" smtClean="0">
                <a:solidFill>
                  <a:schemeClr val="bg1"/>
                </a:solidFill>
              </a:rPr>
              <a:t>stack-unreachable if </a:t>
            </a:r>
            <a:r>
              <a:rPr lang="en-US" i="1" dirty="0" err="1">
                <a:solidFill>
                  <a:srgbClr val="FF0000"/>
                </a:solidFill>
              </a:rPr>
              <a:t>o.m.IC</a:t>
            </a:r>
            <a:r>
              <a:rPr lang="en-US" i="1" dirty="0">
                <a:solidFill>
                  <a:srgbClr val="FF0000"/>
                </a:solidFill>
              </a:rPr>
              <a:t> &gt; </a:t>
            </a:r>
            <a:r>
              <a:rPr lang="en-US" i="1" dirty="0" err="1">
                <a:solidFill>
                  <a:srgbClr val="FF0000"/>
                </a:solidFill>
              </a:rPr>
              <a:t>o.ts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o </a:t>
            </a:r>
            <a:r>
              <a:rPr lang="en-US" dirty="0" smtClean="0">
                <a:solidFill>
                  <a:schemeClr val="bg1"/>
                </a:solidFill>
              </a:rPr>
              <a:t>is dead and </a:t>
            </a:r>
            <a:r>
              <a:rPr lang="en-US" dirty="0" err="1" smtClean="0">
                <a:solidFill>
                  <a:schemeClr val="bg1"/>
                </a:solidFill>
              </a:rPr>
              <a:t>resurrectable</a:t>
            </a:r>
            <a:r>
              <a:rPr lang="en-US" dirty="0" smtClean="0">
                <a:solidFill>
                  <a:schemeClr val="bg1"/>
                </a:solidFill>
              </a:rPr>
              <a:t> if </a:t>
            </a:r>
            <a:r>
              <a:rPr lang="en-US" i="1" dirty="0" err="1">
                <a:solidFill>
                  <a:srgbClr val="FF0000"/>
                </a:solidFill>
              </a:rPr>
              <a:t>o.rc</a:t>
            </a:r>
            <a:r>
              <a:rPr lang="en-US" i="1" dirty="0">
                <a:solidFill>
                  <a:srgbClr val="FF0000"/>
                </a:solidFill>
              </a:rPr>
              <a:t> = </a:t>
            </a:r>
            <a:r>
              <a:rPr lang="en-US" i="1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  <a:latin typeface="Gungsuh"/>
                <a:ea typeface="Gungsuh"/>
              </a:rPr>
              <a:t>∧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o.m.IC</a:t>
            </a:r>
            <a:r>
              <a:rPr lang="en-US" i="1" dirty="0">
                <a:solidFill>
                  <a:srgbClr val="FF0000"/>
                </a:solidFill>
              </a:rPr>
              <a:t> &gt; </a:t>
            </a:r>
            <a:r>
              <a:rPr lang="en-US" i="1" dirty="0" err="1">
                <a:solidFill>
                  <a:srgbClr val="FF0000"/>
                </a:solidFill>
              </a:rPr>
              <a:t>o.ts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95400"/>
            <a:ext cx="4780280" cy="2687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735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>
                <a:solidFill>
                  <a:schemeClr val="bg1"/>
                </a:solidFill>
              </a:rPr>
              <a:t>New semantics </a:t>
            </a:r>
            <a:r>
              <a:rPr lang="en-US" dirty="0" smtClean="0">
                <a:solidFill>
                  <a:schemeClr val="bg1"/>
                </a:solidFill>
              </a:rPr>
              <a:t>of  </a:t>
            </a:r>
            <a:r>
              <a:rPr lang="en-US" dirty="0">
                <a:solidFill>
                  <a:schemeClr val="bg1"/>
                </a:solidFill>
              </a:rPr>
              <a:t>A </a:t>
            </a:r>
            <a:r>
              <a:rPr lang="en-US" dirty="0" err="1">
                <a:solidFill>
                  <a:schemeClr val="bg1"/>
                </a:solidFill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 = new A()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for each object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 in the cache list 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a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if </a:t>
            </a:r>
            <a:r>
              <a:rPr lang="en-US" i="1" dirty="0" err="1">
                <a:solidFill>
                  <a:srgbClr val="FF0000"/>
                </a:solidFill>
              </a:rPr>
              <a:t>o.rc</a:t>
            </a:r>
            <a:r>
              <a:rPr lang="en-US" i="1" dirty="0">
                <a:solidFill>
                  <a:srgbClr val="FF0000"/>
                </a:solidFill>
              </a:rPr>
              <a:t> = 0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  <a:latin typeface="Gungsuh"/>
                <a:ea typeface="Gungsuh"/>
              </a:rPr>
              <a:t>∧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o.m.IC</a:t>
            </a:r>
            <a:r>
              <a:rPr lang="en-US" i="1" dirty="0">
                <a:solidFill>
                  <a:srgbClr val="FF0000"/>
                </a:solidFill>
              </a:rPr>
              <a:t> &gt; </a:t>
            </a:r>
            <a:r>
              <a:rPr lang="en-US" i="1" dirty="0" err="1" smtClean="0">
                <a:solidFill>
                  <a:srgbClr val="FF0000"/>
                </a:solidFill>
              </a:rPr>
              <a:t>o.ts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then</a:t>
            </a:r>
          </a:p>
          <a:p>
            <a:pPr marL="0" indent="0">
              <a:buNone/>
            </a:pPr>
            <a:r>
              <a:rPr lang="en-US" baseline="-25000" dirty="0">
                <a:solidFill>
                  <a:schemeClr val="bg1"/>
                </a:solidFill>
              </a:rPr>
              <a:t> </a:t>
            </a:r>
            <a:r>
              <a:rPr lang="en-US" baseline="-25000" dirty="0" smtClean="0">
                <a:solidFill>
                  <a:schemeClr val="bg1"/>
                </a:solidFill>
              </a:rPr>
              <a:t>        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recordDeath</a:t>
            </a:r>
            <a:r>
              <a:rPr lang="en-US" dirty="0" smtClean="0">
                <a:solidFill>
                  <a:schemeClr val="bg1"/>
                </a:solidFill>
              </a:rPr>
              <a:t>(o)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     for each object </a:t>
            </a:r>
            <a:r>
              <a:rPr lang="en-US" i="1" dirty="0">
                <a:solidFill>
                  <a:srgbClr val="FF0000"/>
                </a:solidFill>
              </a:rPr>
              <a:t>o’ </a:t>
            </a:r>
            <a:r>
              <a:rPr lang="en-US" dirty="0" smtClean="0">
                <a:solidFill>
                  <a:schemeClr val="bg1"/>
                </a:solidFill>
              </a:rPr>
              <a:t>referenced by </a:t>
            </a:r>
            <a:r>
              <a:rPr lang="en-US" i="1" dirty="0">
                <a:solidFill>
                  <a:srgbClr val="FF0000"/>
                </a:solidFill>
              </a:rPr>
              <a:t>o</a:t>
            </a:r>
            <a:r>
              <a:rPr lang="en-US" baseline="-25000" dirty="0">
                <a:solidFill>
                  <a:schemeClr val="bg1"/>
                </a:solidFill>
              </a:rPr>
              <a:t>	</a:t>
            </a:r>
            <a:r>
              <a:rPr lang="en-US" baseline="-25000" dirty="0" smtClean="0">
                <a:solidFill>
                  <a:schemeClr val="bg1"/>
                </a:solidFill>
              </a:rPr>
              <a:t>      </a:t>
            </a:r>
          </a:p>
          <a:p>
            <a:pPr marL="0" indent="0">
              <a:buNone/>
            </a:pPr>
            <a:r>
              <a:rPr lang="en-US" baseline="-25000" dirty="0">
                <a:solidFill>
                  <a:schemeClr val="bg1"/>
                </a:solidFill>
              </a:rPr>
              <a:t>	</a:t>
            </a:r>
            <a:r>
              <a:rPr lang="en-US" baseline="-25000" dirty="0" smtClean="0">
                <a:solidFill>
                  <a:schemeClr val="bg1"/>
                </a:solidFill>
              </a:rPr>
              <a:t>     </a:t>
            </a:r>
            <a:r>
              <a:rPr lang="en-US" i="1" dirty="0" smtClean="0">
                <a:solidFill>
                  <a:srgbClr val="FF0000"/>
                </a:solidFill>
              </a:rPr>
              <a:t>o’.</a:t>
            </a:r>
            <a:r>
              <a:rPr lang="en-US" i="1" dirty="0" err="1" smtClean="0">
                <a:solidFill>
                  <a:srgbClr val="FF0000"/>
                </a:solidFill>
              </a:rPr>
              <a:t>rc</a:t>
            </a:r>
            <a:r>
              <a:rPr lang="en-US" i="1" dirty="0" smtClean="0">
                <a:solidFill>
                  <a:srgbClr val="FF0000"/>
                </a:solidFill>
              </a:rPr>
              <a:t>  --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        </a:t>
            </a:r>
            <a:r>
              <a:rPr lang="en-US" dirty="0" err="1" smtClean="0">
                <a:solidFill>
                  <a:schemeClr val="bg1"/>
                </a:solidFill>
              </a:rPr>
              <a:t>zeroOutMemory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     return </a:t>
            </a:r>
            <a:r>
              <a:rPr lang="en-US" i="1" dirty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 to the application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Allocate a new object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, add </a:t>
            </a:r>
            <a:r>
              <a:rPr lang="en-US" i="1" dirty="0" smtClean="0">
                <a:solidFill>
                  <a:srgbClr val="FF0000"/>
                </a:solidFill>
              </a:rPr>
              <a:t>o </a:t>
            </a:r>
            <a:r>
              <a:rPr lang="en-US" dirty="0" smtClean="0">
                <a:solidFill>
                  <a:schemeClr val="bg1"/>
                </a:solidFill>
              </a:rPr>
              <a:t>into 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, and  return </a:t>
            </a:r>
            <a:r>
              <a:rPr lang="en-US" i="1" dirty="0">
                <a:solidFill>
                  <a:srgbClr val="FF0000"/>
                </a:solidFill>
              </a:rPr>
              <a:t>o</a:t>
            </a:r>
            <a:endParaRPr lang="en-US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17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Trade-off Framework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How many objects can each cache list hold?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Ideally, unbounded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the higher this number is, the more precise lifetime 	info can be produced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The maximum cache list length is used as a tuning parameter </a:t>
            </a:r>
            <a:r>
              <a:rPr lang="en-US" dirty="0" smtClean="0">
                <a:solidFill>
                  <a:srgbClr val="FF0000"/>
                </a:solidFill>
              </a:rPr>
              <a:t>ml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dirty="0" smtClean="0">
                <a:solidFill>
                  <a:srgbClr val="FF0000"/>
                </a:solidFill>
                <a:latin typeface="SimSun"/>
                <a:ea typeface="SimSun"/>
              </a:rPr>
              <a:t>∞</a:t>
            </a:r>
            <a:r>
              <a:rPr lang="en-US" dirty="0" smtClean="0">
                <a:solidFill>
                  <a:schemeClr val="bg1"/>
                </a:solidFill>
              </a:rPr>
              <a:t>:  very expensive,  but very precise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:  very efficient, but still more precise than the GC 	based approximation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All cached objects will be released if the length of a cache list exceeds </a:t>
            </a:r>
            <a:r>
              <a:rPr lang="en-US" dirty="0" smtClean="0">
                <a:solidFill>
                  <a:srgbClr val="FF0000"/>
                </a:solidFill>
              </a:rPr>
              <a:t>ml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40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Handling of Complicated Language Features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Multi-threading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Each method has </a:t>
            </a:r>
            <a:r>
              <a:rPr lang="en-US" dirty="0" smtClean="0">
                <a:solidFill>
                  <a:schemeClr val="bg1"/>
                </a:solidFill>
              </a:rPr>
              <a:t>an </a:t>
            </a:r>
            <a:r>
              <a:rPr lang="en-US" dirty="0">
                <a:solidFill>
                  <a:schemeClr val="bg1"/>
                </a:solidFill>
              </a:rPr>
              <a:t>IC </a:t>
            </a:r>
            <a:r>
              <a:rPr lang="en-US" dirty="0" smtClean="0">
                <a:solidFill>
                  <a:schemeClr val="bg1"/>
                </a:solidFill>
              </a:rPr>
              <a:t>vector</a:t>
            </a: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Each </a:t>
            </a:r>
            <a:r>
              <a:rPr lang="en-US" dirty="0" err="1">
                <a:solidFill>
                  <a:schemeClr val="bg1"/>
                </a:solidFill>
              </a:rPr>
              <a:t>alloc</a:t>
            </a:r>
            <a:r>
              <a:rPr lang="en-US" dirty="0">
                <a:solidFill>
                  <a:schemeClr val="bg1"/>
                </a:solidFill>
              </a:rPr>
              <a:t> site has a cache list per thread</a:t>
            </a:r>
          </a:p>
          <a:p>
            <a:pPr marL="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Recursion</a:t>
            </a:r>
          </a:p>
          <a:p>
            <a:pPr marL="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   Each method has an additional recursion depth (RD)	vector</a:t>
            </a:r>
          </a:p>
          <a:p>
            <a:pPr marL="0" lvl="1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Both IC and RD are checked to determine 	</a:t>
            </a:r>
            <a:r>
              <a:rPr lang="en-US" dirty="0" err="1" smtClean="0">
                <a:solidFill>
                  <a:schemeClr val="bg1"/>
                </a:solidFill>
              </a:rPr>
              <a:t>resurrectability</a:t>
            </a:r>
            <a:endParaRPr lang="en-US" dirty="0" smtClean="0">
              <a:solidFill>
                <a:schemeClr val="bg1"/>
              </a:solidFill>
            </a:endParaRPr>
          </a:p>
          <a:p>
            <a:pPr marL="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Exception handling, multi-</a:t>
            </a:r>
            <a:r>
              <a:rPr lang="en-US" sz="3200" dirty="0" err="1">
                <a:solidFill>
                  <a:schemeClr val="bg1"/>
                </a:solidFill>
              </a:rPr>
              <a:t>dimentional</a:t>
            </a:r>
            <a:r>
              <a:rPr lang="en-US" sz="3200" dirty="0">
                <a:solidFill>
                  <a:schemeClr val="bg1"/>
                </a:solidFill>
              </a:rPr>
              <a:t> array, object cloning, etc. are all supported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21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Evaluation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Implemented in Jikes RVM 3.1.3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sz="2600" dirty="0" smtClean="0">
                <a:solidFill>
                  <a:schemeClr val="bg1"/>
                </a:solidFill>
              </a:rPr>
              <a:t>Both </a:t>
            </a:r>
            <a:r>
              <a:rPr lang="en-US" sz="2600" dirty="0">
                <a:solidFill>
                  <a:schemeClr val="bg1"/>
                </a:solidFill>
              </a:rPr>
              <a:t>the baseline and optimizing </a:t>
            </a:r>
            <a:r>
              <a:rPr lang="en-US" sz="2600" dirty="0" smtClean="0">
                <a:solidFill>
                  <a:schemeClr val="bg1"/>
                </a:solidFill>
              </a:rPr>
              <a:t>compilers are 	modified</a:t>
            </a:r>
            <a:endParaRPr lang="en-US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Evaluated on the </a:t>
            </a:r>
            <a:r>
              <a:rPr lang="en-US" dirty="0" err="1" smtClean="0">
                <a:solidFill>
                  <a:schemeClr val="bg1"/>
                </a:solidFill>
              </a:rPr>
              <a:t>DaCapo</a:t>
            </a:r>
            <a:r>
              <a:rPr lang="en-US" dirty="0" smtClean="0">
                <a:solidFill>
                  <a:schemeClr val="bg1"/>
                </a:solidFill>
              </a:rPr>
              <a:t> 2006 benchmark set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sz="2600" dirty="0">
                <a:solidFill>
                  <a:schemeClr val="bg1"/>
                </a:solidFill>
              </a:rPr>
              <a:t>Both small and large workloads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Research questions to be validated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    </a:t>
            </a:r>
            <a:r>
              <a:rPr lang="en-US" sz="2600" dirty="0" smtClean="0">
                <a:solidFill>
                  <a:schemeClr val="bg1"/>
                </a:solidFill>
              </a:rPr>
              <a:t>How efficient is </a:t>
            </a:r>
            <a:r>
              <a:rPr lang="en-US" sz="2600" dirty="0" err="1" smtClean="0">
                <a:solidFill>
                  <a:schemeClr val="bg1"/>
                </a:solidFill>
              </a:rPr>
              <a:t>Resurrector</a:t>
            </a:r>
            <a:r>
              <a:rPr lang="en-US" sz="2600" dirty="0" smtClean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         How precise is </a:t>
            </a:r>
            <a:r>
              <a:rPr lang="en-US" sz="2600" dirty="0" err="1" smtClean="0">
                <a:solidFill>
                  <a:schemeClr val="bg1"/>
                </a:solidFill>
              </a:rPr>
              <a:t>Resurrector</a:t>
            </a:r>
            <a:r>
              <a:rPr lang="en-US" sz="2600" dirty="0" smtClean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        Is </a:t>
            </a:r>
            <a:r>
              <a:rPr lang="en-US" sz="2600" dirty="0" err="1" smtClean="0">
                <a:solidFill>
                  <a:schemeClr val="bg1"/>
                </a:solidFill>
              </a:rPr>
              <a:t>Resurrector</a:t>
            </a:r>
            <a:r>
              <a:rPr lang="en-US" sz="2600" dirty="0" smtClean="0">
                <a:solidFill>
                  <a:schemeClr val="bg1"/>
                </a:solidFill>
              </a:rPr>
              <a:t> useful in optimizing real-world programs?</a:t>
            </a:r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52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Resurrector</a:t>
            </a:r>
            <a:r>
              <a:rPr lang="en-US" dirty="0" smtClean="0">
                <a:solidFill>
                  <a:schemeClr val="bg1"/>
                </a:solidFill>
              </a:rPr>
              <a:t> Efficiency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Algorithms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sz="2800" i="1" dirty="0" err="1" smtClean="0">
                <a:solidFill>
                  <a:schemeClr val="bg1"/>
                </a:solidFill>
              </a:rPr>
              <a:t>Resurrector</a:t>
            </a:r>
            <a:r>
              <a:rPr lang="en-US" sz="2800" dirty="0">
                <a:solidFill>
                  <a:schemeClr val="bg1"/>
                </a:solidFill>
              </a:rPr>
              <a:t>:</a:t>
            </a:r>
            <a:r>
              <a:rPr lang="en-US" sz="2800" dirty="0" smtClean="0">
                <a:solidFill>
                  <a:schemeClr val="bg1"/>
                </a:solidFill>
              </a:rPr>
              <a:t> ml = 1, 10, 100, 200, 500, </a:t>
            </a:r>
            <a:r>
              <a:rPr lang="en-US" sz="2800" dirty="0">
                <a:solidFill>
                  <a:schemeClr val="bg1"/>
                </a:solidFill>
              </a:rPr>
              <a:t>∞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     </a:t>
            </a:r>
            <a:r>
              <a:rPr lang="en-US" sz="2800" i="1" dirty="0" smtClean="0">
                <a:solidFill>
                  <a:schemeClr val="bg1"/>
                </a:solidFill>
              </a:rPr>
              <a:t>Merlin</a:t>
            </a:r>
            <a:r>
              <a:rPr lang="en-US" sz="2800" dirty="0" smtClean="0">
                <a:solidFill>
                  <a:schemeClr val="bg1"/>
                </a:solidFill>
              </a:rPr>
              <a:t>:  Elephant Tracks [</a:t>
            </a:r>
            <a:r>
              <a:rPr lang="en-US" sz="2800" dirty="0" smtClean="0">
                <a:solidFill>
                  <a:srgbClr val="0070C0"/>
                </a:solidFill>
              </a:rPr>
              <a:t>Ricci-ISMM’13</a:t>
            </a:r>
            <a:r>
              <a:rPr lang="en-US" sz="2800" dirty="0" smtClean="0">
                <a:solidFill>
                  <a:schemeClr val="bg1"/>
                </a:solidFill>
              </a:rPr>
              <a:t>]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 </a:t>
            </a:r>
            <a:r>
              <a:rPr lang="en-US" sz="2800" i="1" dirty="0" smtClean="0">
                <a:solidFill>
                  <a:schemeClr val="bg1"/>
                </a:solidFill>
              </a:rPr>
              <a:t>GC-based approximation</a:t>
            </a:r>
            <a:r>
              <a:rPr lang="en-US" sz="2800" dirty="0" smtClean="0">
                <a:solidFill>
                  <a:schemeClr val="bg1"/>
                </a:solidFill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</a:rPr>
              <a:t>Resurrector</a:t>
            </a:r>
            <a:r>
              <a:rPr lang="en-US" sz="2800" dirty="0" smtClean="0">
                <a:solidFill>
                  <a:schemeClr val="bg1"/>
                </a:solidFill>
              </a:rPr>
              <a:t> with ml </a:t>
            </a:r>
            <a:r>
              <a:rPr lang="en-US" sz="2800" dirty="0">
                <a:solidFill>
                  <a:schemeClr val="bg1"/>
                </a:solidFill>
              </a:rPr>
              <a:t>= </a:t>
            </a:r>
            <a:r>
              <a:rPr lang="en-US" sz="2800" dirty="0" smtClean="0">
                <a:solidFill>
                  <a:schemeClr val="bg1"/>
                </a:solidFill>
              </a:rPr>
              <a:t>0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Running time overhead on </a:t>
            </a:r>
            <a:r>
              <a:rPr lang="en-US" dirty="0" err="1" smtClean="0">
                <a:solidFill>
                  <a:schemeClr val="bg1"/>
                </a:solidFill>
              </a:rPr>
              <a:t>DaCapo</a:t>
            </a:r>
            <a:r>
              <a:rPr lang="en-US" dirty="0" smtClean="0">
                <a:solidFill>
                  <a:schemeClr val="bg1"/>
                </a:solidFill>
              </a:rPr>
              <a:t>-small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bg1"/>
                </a:solidFill>
              </a:rPr>
              <a:t>     </a:t>
            </a:r>
            <a:r>
              <a:rPr lang="en-US" sz="3000" i="1" dirty="0" smtClean="0">
                <a:solidFill>
                  <a:schemeClr val="bg1"/>
                </a:solidFill>
              </a:rPr>
              <a:t>Merlin</a:t>
            </a:r>
            <a:r>
              <a:rPr lang="en-US" sz="3000" dirty="0" smtClean="0">
                <a:solidFill>
                  <a:schemeClr val="bg1"/>
                </a:solidFill>
              </a:rPr>
              <a:t>: </a:t>
            </a:r>
            <a:r>
              <a:rPr lang="en-US" sz="3000" dirty="0" smtClean="0">
                <a:solidFill>
                  <a:srgbClr val="FF0000"/>
                </a:solidFill>
              </a:rPr>
              <a:t>752.4 X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    </a:t>
            </a:r>
            <a:r>
              <a:rPr lang="en-US" sz="3000" i="1" dirty="0" err="1" smtClean="0">
                <a:solidFill>
                  <a:schemeClr val="bg1"/>
                </a:solidFill>
              </a:rPr>
              <a:t>Resurrector</a:t>
            </a:r>
            <a:r>
              <a:rPr lang="en-US" sz="3000" dirty="0" smtClean="0">
                <a:solidFill>
                  <a:schemeClr val="bg1"/>
                </a:solidFill>
              </a:rPr>
              <a:t>:  </a:t>
            </a:r>
            <a:r>
              <a:rPr lang="en-US" sz="3000" dirty="0" smtClean="0">
                <a:solidFill>
                  <a:srgbClr val="0070C0"/>
                </a:solidFill>
              </a:rPr>
              <a:t>3.2 X</a:t>
            </a:r>
            <a:r>
              <a:rPr lang="en-US" sz="3000" dirty="0" smtClean="0">
                <a:solidFill>
                  <a:schemeClr val="bg1"/>
                </a:solidFill>
              </a:rPr>
              <a:t> (1), </a:t>
            </a:r>
            <a:r>
              <a:rPr lang="en-US" sz="3000" dirty="0" smtClean="0">
                <a:solidFill>
                  <a:srgbClr val="0070C0"/>
                </a:solidFill>
              </a:rPr>
              <a:t>4.4 X</a:t>
            </a:r>
            <a:r>
              <a:rPr lang="en-US" sz="3000" dirty="0" smtClean="0">
                <a:solidFill>
                  <a:schemeClr val="bg1"/>
                </a:solidFill>
              </a:rPr>
              <a:t> (10), </a:t>
            </a:r>
            <a:r>
              <a:rPr lang="en-US" sz="3000" dirty="0" smtClean="0">
                <a:solidFill>
                  <a:srgbClr val="0070C0"/>
                </a:solidFill>
              </a:rPr>
              <a:t>3.6 X</a:t>
            </a:r>
            <a:r>
              <a:rPr lang="en-US" sz="3000" dirty="0" smtClean="0">
                <a:solidFill>
                  <a:schemeClr val="bg1"/>
                </a:solidFill>
              </a:rPr>
              <a:t> (100), </a:t>
            </a:r>
            <a:r>
              <a:rPr lang="en-US" sz="3000" dirty="0" smtClean="0">
                <a:solidFill>
                  <a:srgbClr val="0070C0"/>
                </a:solidFill>
              </a:rPr>
              <a:t>3.7 X</a:t>
            </a:r>
            <a:r>
              <a:rPr lang="en-US" sz="3000" dirty="0" smtClean="0">
                <a:solidFill>
                  <a:schemeClr val="bg1"/>
                </a:solidFill>
              </a:rPr>
              <a:t> (500), </a:t>
            </a:r>
            <a:r>
              <a:rPr lang="en-US" sz="3000" dirty="0" smtClean="0">
                <a:solidFill>
                  <a:srgbClr val="0070C0"/>
                </a:solidFill>
              </a:rPr>
              <a:t>40.2 X </a:t>
            </a:r>
            <a:r>
              <a:rPr lang="en-US" sz="3000" dirty="0" smtClean="0">
                <a:solidFill>
                  <a:schemeClr val="bg1"/>
                </a:solidFill>
              </a:rPr>
              <a:t>(∞) </a:t>
            </a:r>
          </a:p>
          <a:p>
            <a:pPr marL="0" indent="0">
              <a:buNone/>
            </a:pPr>
            <a:r>
              <a:rPr lang="en-US" sz="3000" i="1" dirty="0">
                <a:solidFill>
                  <a:schemeClr val="bg1"/>
                </a:solidFill>
              </a:rPr>
              <a:t> </a:t>
            </a:r>
            <a:r>
              <a:rPr lang="en-US" sz="3000" i="1" dirty="0" smtClean="0">
                <a:solidFill>
                  <a:schemeClr val="bg1"/>
                </a:solidFill>
              </a:rPr>
              <a:t>   GC-based approximation</a:t>
            </a:r>
            <a:r>
              <a:rPr lang="en-US" sz="3000" dirty="0" smtClean="0">
                <a:solidFill>
                  <a:schemeClr val="bg1"/>
                </a:solidFill>
              </a:rPr>
              <a:t>: </a:t>
            </a:r>
            <a:r>
              <a:rPr lang="en-US" sz="3000" dirty="0" smtClean="0">
                <a:solidFill>
                  <a:srgbClr val="FFFF00"/>
                </a:solidFill>
              </a:rPr>
              <a:t>6.7 X</a:t>
            </a:r>
          </a:p>
          <a:p>
            <a:pPr marL="0" indent="0">
              <a:buNone/>
            </a:pPr>
            <a:endParaRPr lang="en-US" sz="30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Overhead on </a:t>
            </a:r>
            <a:r>
              <a:rPr lang="en-US" dirty="0" err="1" smtClean="0">
                <a:solidFill>
                  <a:schemeClr val="bg1"/>
                </a:solidFill>
              </a:rPr>
              <a:t>DaCapo</a:t>
            </a:r>
            <a:r>
              <a:rPr lang="en-US" dirty="0" smtClean="0">
                <a:solidFill>
                  <a:schemeClr val="bg1"/>
                </a:solidFill>
              </a:rPr>
              <a:t>-large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i="1" dirty="0" smtClean="0">
                <a:solidFill>
                  <a:schemeClr val="bg1"/>
                </a:solidFill>
              </a:rPr>
              <a:t>Merlin: </a:t>
            </a:r>
            <a:r>
              <a:rPr lang="en-US" i="1" dirty="0" smtClean="0">
                <a:solidFill>
                  <a:srgbClr val="FF0000"/>
                </a:solidFill>
              </a:rPr>
              <a:t>runs for very long time and generates very large traces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   </a:t>
            </a:r>
            <a:r>
              <a:rPr lang="en-US" i="1" dirty="0" err="1" smtClean="0">
                <a:solidFill>
                  <a:schemeClr val="bg1"/>
                </a:solidFill>
              </a:rPr>
              <a:t>Resurrector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:  </a:t>
            </a:r>
            <a:r>
              <a:rPr lang="en-US" dirty="0" smtClean="0">
                <a:solidFill>
                  <a:srgbClr val="0070C0"/>
                </a:solidFill>
              </a:rPr>
              <a:t>4.9 </a:t>
            </a:r>
            <a:r>
              <a:rPr lang="en-US" dirty="0">
                <a:solidFill>
                  <a:srgbClr val="0070C0"/>
                </a:solidFill>
              </a:rPr>
              <a:t>X</a:t>
            </a:r>
            <a:r>
              <a:rPr lang="en-US" dirty="0">
                <a:solidFill>
                  <a:schemeClr val="bg1"/>
                </a:solidFill>
              </a:rPr>
              <a:t> (1), </a:t>
            </a:r>
            <a:r>
              <a:rPr lang="en-US" dirty="0" smtClean="0">
                <a:solidFill>
                  <a:srgbClr val="0070C0"/>
                </a:solidFill>
              </a:rPr>
              <a:t>5.1 </a:t>
            </a:r>
            <a:r>
              <a:rPr lang="en-US" dirty="0">
                <a:solidFill>
                  <a:srgbClr val="0070C0"/>
                </a:solidFill>
              </a:rPr>
              <a:t>X</a:t>
            </a:r>
            <a:r>
              <a:rPr lang="en-US" dirty="0">
                <a:solidFill>
                  <a:schemeClr val="bg1"/>
                </a:solidFill>
              </a:rPr>
              <a:t> (10), </a:t>
            </a:r>
            <a:r>
              <a:rPr lang="en-US" dirty="0" smtClean="0">
                <a:solidFill>
                  <a:srgbClr val="0070C0"/>
                </a:solidFill>
              </a:rPr>
              <a:t>5.4 </a:t>
            </a:r>
            <a:r>
              <a:rPr lang="en-US" dirty="0">
                <a:solidFill>
                  <a:srgbClr val="0070C0"/>
                </a:solidFill>
              </a:rPr>
              <a:t>X</a:t>
            </a:r>
            <a:r>
              <a:rPr lang="en-US" dirty="0">
                <a:solidFill>
                  <a:schemeClr val="bg1"/>
                </a:solidFill>
              </a:rPr>
              <a:t> (100), </a:t>
            </a:r>
            <a:r>
              <a:rPr lang="en-US" dirty="0" smtClean="0">
                <a:solidFill>
                  <a:srgbClr val="0070C0"/>
                </a:solidFill>
              </a:rPr>
              <a:t>6.5 </a:t>
            </a:r>
            <a:r>
              <a:rPr lang="en-US" dirty="0">
                <a:solidFill>
                  <a:srgbClr val="0070C0"/>
                </a:solidFill>
              </a:rPr>
              <a:t>X</a:t>
            </a:r>
            <a:r>
              <a:rPr lang="en-US" dirty="0">
                <a:solidFill>
                  <a:schemeClr val="bg1"/>
                </a:solidFill>
              </a:rPr>
              <a:t> (500),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? </a:t>
            </a:r>
            <a:r>
              <a:rPr lang="en-US" dirty="0">
                <a:solidFill>
                  <a:schemeClr val="bg1"/>
                </a:solidFill>
              </a:rPr>
              <a:t>(∞</a:t>
            </a:r>
            <a:r>
              <a:rPr lang="en-US" dirty="0" smtClean="0">
                <a:solidFill>
                  <a:schemeClr val="bg1"/>
                </a:solidFill>
              </a:rPr>
              <a:t>)         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GC-based approximation :  </a:t>
            </a:r>
            <a:r>
              <a:rPr lang="en-US" dirty="0" smtClean="0">
                <a:solidFill>
                  <a:srgbClr val="FFFF00"/>
                </a:solidFill>
              </a:rPr>
              <a:t>17.0 X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                                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03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Resurrector</a:t>
            </a:r>
            <a:r>
              <a:rPr lang="en-US" dirty="0" smtClean="0">
                <a:solidFill>
                  <a:schemeClr val="bg1"/>
                </a:solidFill>
              </a:rPr>
              <a:t> Precision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err="1" smtClean="0">
                    <a:solidFill>
                      <a:schemeClr val="bg1"/>
                    </a:solidFill>
                  </a:rPr>
                  <a:t>Deallocation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Difference Ratio (DDR)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bg1"/>
                    </a:solidFill>
                  </a:rPr>
                  <a:t>     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Use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Resurrector</a:t>
                </a:r>
                <a:r>
                  <a:rPr lang="en-US" sz="2800" dirty="0">
                    <a:solidFill>
                      <a:schemeClr val="bg1"/>
                    </a:solidFill>
                  </a:rPr>
                  <a:t> </a:t>
                </a:r>
                <a:r>
                  <a:rPr lang="en-US" sz="2800" dirty="0">
                    <a:solidFill>
                      <a:srgbClr val="FF0000"/>
                    </a:solidFill>
                  </a:rPr>
                  <a:t>ml =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∞ 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as an approximation of 	Merlin</a:t>
                </a:r>
              </a:p>
              <a:p>
                <a:pPr marL="0" indent="0">
                  <a:buNone/>
                </a:pPr>
                <a:r>
                  <a:rPr lang="en-US" sz="2800" dirty="0">
                    <a:solidFill>
                      <a:schemeClr val="bg1"/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     Divide an execution into a sequence </a:t>
                </a:r>
                <a:r>
                  <a:rPr lang="en-US" sz="2800" i="1" dirty="0" smtClean="0">
                    <a:solidFill>
                      <a:srgbClr val="FF0000"/>
                    </a:solidFill>
                  </a:rPr>
                  <a:t>s 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of 1MB 	allocation intervals 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bg1"/>
                    </a:solidFill>
                  </a:rPr>
                  <a:t>     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s[</a:t>
                </a:r>
                <a:r>
                  <a:rPr lang="en-US" sz="2800" dirty="0" err="1" smtClean="0">
                    <a:solidFill>
                      <a:srgbClr val="FF0000"/>
                    </a:solidFill>
                  </a:rPr>
                  <a:t>i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] 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records #objects reported dead in each interval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bg1"/>
                    </a:solidFill>
                  </a:rPr>
                  <a:t>      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bg1"/>
                    </a:solidFill>
                  </a:rPr>
                  <a:t>                      DDR</a:t>
                </a:r>
                <a:r>
                  <a:rPr lang="en-US" sz="2800" baseline="-25000" dirty="0" smtClean="0">
                    <a:solidFill>
                      <a:schemeClr val="bg1"/>
                    </a:solidFill>
                  </a:rPr>
                  <a:t>c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800" dirty="0">
                    <a:solidFill>
                      <a:schemeClr val="bg1"/>
                    </a:solidFill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bg1"/>
                            </a:solidFill>
                            <a:latin typeface="SimSun"/>
                            <a:ea typeface="SimSun"/>
                          </a:rPr>
                          <m:t>∑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bg1"/>
                            </a:solidFill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sz="2800" dirty="0" smtClean="0">
                            <a:solidFill>
                              <a:srgbClr val="FF0000"/>
                            </a:solidFill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n-US" sz="2800" baseline="-25000" dirty="0" smtClean="0">
                            <a:solidFill>
                              <a:srgbClr val="FF0000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2800" dirty="0" smtClean="0">
                            <a:solidFill>
                              <a:srgbClr val="FF0000"/>
                            </a:solidFill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en-US" sz="2800" dirty="0" smtClean="0">
                            <a:solidFill>
                              <a:srgbClr val="FF0000"/>
                            </a:solidFill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2800" dirty="0" smtClean="0">
                            <a:solidFill>
                              <a:srgbClr val="FF0000"/>
                            </a:solidFill>
                          </a:rPr>
                          <m:t>]−</m:t>
                        </m:r>
                        <m:r>
                          <m:rPr>
                            <m:nor/>
                          </m:rPr>
                          <a:rPr lang="en-US" sz="2800" dirty="0" smtClean="0">
                            <a:solidFill>
                              <a:srgbClr val="FF0000"/>
                            </a:solidFill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n-US" sz="2800" baseline="-25000" dirty="0" smtClean="0">
                            <a:solidFill>
                              <a:srgbClr val="FF0000"/>
                            </a:solidFill>
                          </a:rPr>
                          <m:t>∞</m:t>
                        </m:r>
                        <m:r>
                          <m:rPr>
                            <m:nor/>
                          </m:rPr>
                          <a:rPr lang="en-US" sz="2800" dirty="0" smtClean="0">
                            <a:solidFill>
                              <a:srgbClr val="FF0000"/>
                            </a:solidFill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en-US" sz="2800" dirty="0" smtClean="0">
                            <a:solidFill>
                              <a:srgbClr val="FF0000"/>
                            </a:solidFill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2800" dirty="0" smtClean="0">
                            <a:solidFill>
                              <a:srgbClr val="FF0000"/>
                            </a:solidFill>
                          </a:rPr>
                          <m:t>]| ∗ 100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bg1"/>
                            </a:solidFill>
                            <a:latin typeface="SimSun"/>
                            <a:ea typeface="SimSun"/>
                          </a:rPr>
                          <m:t>∑</m:t>
                        </m:r>
                        <m:r>
                          <m:rPr>
                            <m:nor/>
                          </m:rPr>
                          <a:rPr lang="en-US" sz="2800" dirty="0" smtClean="0">
                            <a:solidFill>
                              <a:srgbClr val="FF0000"/>
                            </a:solidFill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n-US" sz="2800" baseline="-25000" dirty="0" smtClean="0">
                            <a:solidFill>
                              <a:srgbClr val="FF0000"/>
                            </a:solidFill>
                          </a:rPr>
                          <m:t> ∞ </m:t>
                        </m:r>
                        <m:r>
                          <m:rPr>
                            <m:nor/>
                          </m:rPr>
                          <a:rPr lang="en-US" sz="2800" dirty="0" smtClean="0">
                            <a:solidFill>
                              <a:srgbClr val="FF0000"/>
                            </a:solidFill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en-US" sz="2800" dirty="0" smtClean="0">
                            <a:solidFill>
                              <a:srgbClr val="FF0000"/>
                            </a:solidFill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2800" dirty="0" smtClean="0">
                            <a:solidFill>
                              <a:srgbClr val="FF0000"/>
                            </a:solidFill>
                          </a:rPr>
                          <m:t>] 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751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DDRs for Different Configurations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6820027"/>
              </p:ext>
            </p:extLst>
          </p:nvPr>
        </p:nvGraphicFramePr>
        <p:xfrm>
          <a:off x="1066800" y="1905000"/>
          <a:ext cx="6934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229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Case Studies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We have studied reports (under </a:t>
            </a:r>
            <a:r>
              <a:rPr lang="en-US" dirty="0" smtClean="0">
                <a:solidFill>
                  <a:srgbClr val="FF0000"/>
                </a:solidFill>
              </a:rPr>
              <a:t>ml = 1</a:t>
            </a:r>
            <a:r>
              <a:rPr lang="en-US" dirty="0" smtClean="0">
                <a:solidFill>
                  <a:schemeClr val="bg1"/>
                </a:solidFill>
              </a:rPr>
              <a:t>) for four applications and reuse objects created by unitary </a:t>
            </a:r>
            <a:r>
              <a:rPr lang="en-US" dirty="0" err="1" smtClean="0">
                <a:solidFill>
                  <a:schemeClr val="bg1"/>
                </a:solidFill>
              </a:rPr>
              <a:t>alloc</a:t>
            </a:r>
            <a:r>
              <a:rPr lang="en-US" dirty="0" smtClean="0">
                <a:solidFill>
                  <a:schemeClr val="bg1"/>
                </a:solidFill>
              </a:rPr>
              <a:t> sites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</a:t>
            </a:r>
            <a:r>
              <a:rPr lang="en-US" sz="2800" dirty="0" err="1" smtClean="0">
                <a:solidFill>
                  <a:schemeClr val="bg1"/>
                </a:solidFill>
              </a:rPr>
              <a:t>pmd</a:t>
            </a:r>
            <a:r>
              <a:rPr lang="en-US" sz="2800" dirty="0" smtClean="0">
                <a:solidFill>
                  <a:schemeClr val="bg1"/>
                </a:solidFill>
              </a:rPr>
              <a:t>: </a:t>
            </a:r>
            <a:r>
              <a:rPr lang="en-US" sz="2800" dirty="0">
                <a:solidFill>
                  <a:srgbClr val="0070C0"/>
                </a:solidFill>
              </a:rPr>
              <a:t>5.4%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running time reduction, </a:t>
            </a:r>
            <a:r>
              <a:rPr lang="en-US" sz="2800" dirty="0" smtClean="0">
                <a:solidFill>
                  <a:srgbClr val="0070C0"/>
                </a:solidFill>
              </a:rPr>
              <a:t>19.6% </a:t>
            </a:r>
            <a:r>
              <a:rPr lang="en-US" sz="2800" dirty="0" smtClean="0">
                <a:solidFill>
                  <a:schemeClr val="bg1"/>
                </a:solidFill>
              </a:rPr>
              <a:t>on 	        	   	#objects, and </a:t>
            </a:r>
            <a:r>
              <a:rPr lang="en-US" sz="2800" dirty="0" smtClean="0">
                <a:solidFill>
                  <a:srgbClr val="0070C0"/>
                </a:solidFill>
              </a:rPr>
              <a:t>6.7% </a:t>
            </a:r>
            <a:r>
              <a:rPr lang="en-US" sz="2800" dirty="0" smtClean="0">
                <a:solidFill>
                  <a:schemeClr val="bg1"/>
                </a:solidFill>
              </a:rPr>
              <a:t>space reduction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    </a:t>
            </a:r>
            <a:r>
              <a:rPr lang="en-US" sz="2800" dirty="0" err="1" smtClean="0">
                <a:solidFill>
                  <a:schemeClr val="bg1"/>
                </a:solidFill>
              </a:rPr>
              <a:t>xalan</a:t>
            </a:r>
            <a:r>
              <a:rPr lang="en-US" sz="2800" dirty="0" smtClean="0">
                <a:solidFill>
                  <a:schemeClr val="bg1"/>
                </a:solidFill>
              </a:rPr>
              <a:t>: </a:t>
            </a:r>
            <a:r>
              <a:rPr lang="en-US" sz="2800" dirty="0" smtClean="0">
                <a:solidFill>
                  <a:srgbClr val="0070C0"/>
                </a:solidFill>
              </a:rPr>
              <a:t>8.7%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running time reduction, </a:t>
            </a:r>
            <a:r>
              <a:rPr lang="en-US" sz="2800" dirty="0" smtClean="0">
                <a:solidFill>
                  <a:srgbClr val="0070C0"/>
                </a:solidFill>
              </a:rPr>
              <a:t>5.5% </a:t>
            </a:r>
            <a:r>
              <a:rPr lang="en-US" sz="2800" dirty="0">
                <a:solidFill>
                  <a:schemeClr val="bg1"/>
                </a:solidFill>
              </a:rPr>
              <a:t>on 	        	   </a:t>
            </a:r>
            <a:r>
              <a:rPr lang="en-US" sz="2800" dirty="0" smtClean="0">
                <a:solidFill>
                  <a:schemeClr val="bg1"/>
                </a:solidFill>
              </a:rPr>
              <a:t>		#</a:t>
            </a:r>
            <a:r>
              <a:rPr lang="en-US" sz="2800" dirty="0">
                <a:solidFill>
                  <a:schemeClr val="bg1"/>
                </a:solidFill>
              </a:rPr>
              <a:t>objects, and </a:t>
            </a:r>
            <a:r>
              <a:rPr lang="en-US" sz="2800" dirty="0" smtClean="0">
                <a:solidFill>
                  <a:srgbClr val="0070C0"/>
                </a:solidFill>
              </a:rPr>
              <a:t>15.4% </a:t>
            </a:r>
            <a:r>
              <a:rPr lang="en-US" sz="2800" dirty="0">
                <a:solidFill>
                  <a:schemeClr val="bg1"/>
                </a:solidFill>
              </a:rPr>
              <a:t>space </a:t>
            </a:r>
            <a:r>
              <a:rPr lang="en-US" sz="2800" dirty="0" smtClean="0">
                <a:solidFill>
                  <a:schemeClr val="bg1"/>
                </a:solidFill>
              </a:rPr>
              <a:t>reduction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    </a:t>
            </a:r>
            <a:r>
              <a:rPr lang="en-US" sz="2800" dirty="0" err="1" smtClean="0">
                <a:solidFill>
                  <a:schemeClr val="bg1"/>
                </a:solidFill>
              </a:rPr>
              <a:t>luindex</a:t>
            </a:r>
            <a:r>
              <a:rPr lang="en-US" sz="2800" dirty="0" smtClean="0">
                <a:solidFill>
                  <a:schemeClr val="bg1"/>
                </a:solidFill>
              </a:rPr>
              <a:t>: </a:t>
            </a:r>
            <a:r>
              <a:rPr lang="en-US" sz="2800" dirty="0" smtClean="0">
                <a:solidFill>
                  <a:srgbClr val="0070C0"/>
                </a:solidFill>
              </a:rPr>
              <a:t>3.9% </a:t>
            </a:r>
            <a:r>
              <a:rPr lang="en-US" sz="2800" dirty="0">
                <a:solidFill>
                  <a:schemeClr val="bg1"/>
                </a:solidFill>
              </a:rPr>
              <a:t>on </a:t>
            </a:r>
            <a:r>
              <a:rPr lang="en-US" sz="2800" dirty="0" smtClean="0">
                <a:solidFill>
                  <a:schemeClr val="bg1"/>
                </a:solidFill>
              </a:rPr>
              <a:t>#</a:t>
            </a:r>
            <a:r>
              <a:rPr lang="en-US" sz="2800" dirty="0">
                <a:solidFill>
                  <a:schemeClr val="bg1"/>
                </a:solidFill>
              </a:rPr>
              <a:t>objects, and </a:t>
            </a:r>
            <a:r>
              <a:rPr lang="en-US" sz="2800" dirty="0" smtClean="0">
                <a:solidFill>
                  <a:srgbClr val="0070C0"/>
                </a:solidFill>
              </a:rPr>
              <a:t>9.9% </a:t>
            </a:r>
            <a:r>
              <a:rPr lang="en-US" sz="2800" dirty="0">
                <a:solidFill>
                  <a:schemeClr val="bg1"/>
                </a:solidFill>
              </a:rPr>
              <a:t>space </a:t>
            </a:r>
            <a:r>
              <a:rPr lang="en-US" sz="2800" dirty="0" smtClean="0">
                <a:solidFill>
                  <a:schemeClr val="bg1"/>
                </a:solidFill>
              </a:rPr>
              <a:t>reduction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bloat: </a:t>
            </a:r>
            <a:r>
              <a:rPr lang="en-US" sz="2800" dirty="0" smtClean="0">
                <a:solidFill>
                  <a:srgbClr val="0070C0"/>
                </a:solidFill>
              </a:rPr>
              <a:t>5X</a:t>
            </a:r>
            <a:r>
              <a:rPr lang="en-US" sz="2800" dirty="0" smtClean="0">
                <a:solidFill>
                  <a:schemeClr val="bg1"/>
                </a:solidFill>
              </a:rPr>
              <a:t> running time reduction,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4.8% </a:t>
            </a:r>
            <a:r>
              <a:rPr lang="en-US" sz="2800" dirty="0">
                <a:solidFill>
                  <a:schemeClr val="bg1"/>
                </a:solidFill>
              </a:rPr>
              <a:t>on 	        	   </a:t>
            </a:r>
            <a:r>
              <a:rPr lang="en-US" sz="2800" dirty="0" smtClean="0">
                <a:solidFill>
                  <a:schemeClr val="bg1"/>
                </a:solidFill>
              </a:rPr>
              <a:t>		#</a:t>
            </a:r>
            <a:r>
              <a:rPr lang="en-US" sz="2800" dirty="0">
                <a:solidFill>
                  <a:schemeClr val="bg1"/>
                </a:solidFill>
              </a:rPr>
              <a:t>objects, and </a:t>
            </a:r>
            <a:r>
              <a:rPr lang="en-US" sz="2800" dirty="0" smtClean="0">
                <a:solidFill>
                  <a:srgbClr val="0070C0"/>
                </a:solidFill>
              </a:rPr>
              <a:t>3.9% </a:t>
            </a:r>
            <a:r>
              <a:rPr lang="en-US" sz="2800" dirty="0">
                <a:solidFill>
                  <a:schemeClr val="bg1"/>
                </a:solidFill>
              </a:rPr>
              <a:t>space </a:t>
            </a:r>
            <a:r>
              <a:rPr lang="en-US" sz="2800" dirty="0" smtClean="0">
                <a:solidFill>
                  <a:schemeClr val="bg1"/>
                </a:solidFill>
              </a:rPr>
              <a:t>reduction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chemeClr val="bg1"/>
                </a:solidFill>
              </a:rPr>
              <a:t>Resurrector</a:t>
            </a:r>
            <a:r>
              <a:rPr lang="en-US" sz="2800" dirty="0" smtClean="0">
                <a:solidFill>
                  <a:schemeClr val="bg1"/>
                </a:solidFill>
              </a:rPr>
              <a:t> eliminates all false positives in [</a:t>
            </a:r>
            <a:r>
              <a:rPr lang="en-US" sz="2800" dirty="0" smtClean="0">
                <a:solidFill>
                  <a:srgbClr val="FF0000"/>
                </a:solidFill>
              </a:rPr>
              <a:t>Xu-OOPSLA’12</a:t>
            </a:r>
            <a:r>
              <a:rPr lang="en-US" sz="2800" dirty="0" smtClean="0">
                <a:solidFill>
                  <a:schemeClr val="bg1"/>
                </a:solidFill>
              </a:rPr>
              <a:t>]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3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Conclusions	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 new OLP algorithm that explores the middle ground between high precision and high efficiency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Much more efficient than Merlin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Much more precise than the GC-based approach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Provides tunable precision and efficiency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Resurrector</a:t>
            </a:r>
            <a:r>
              <a:rPr lang="en-US" dirty="0" smtClean="0">
                <a:solidFill>
                  <a:schemeClr val="bg1"/>
                </a:solidFill>
              </a:rPr>
              <a:t> is publicly available at Jikes RVM </a:t>
            </a:r>
            <a:r>
              <a:rPr lang="en-US" dirty="0">
                <a:solidFill>
                  <a:schemeClr val="bg1"/>
                </a:solidFill>
              </a:rPr>
              <a:t>Research Archive (http://jikesrvm.org/Research+Archive)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20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Object Lifetime Profiling (OLP)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OLP aims to understand precisely when each object dies (i.e., becomes unreachable) during execution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 wide variety of applications, including         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    </a:t>
            </a:r>
            <a:r>
              <a:rPr lang="en-US" sz="3000" dirty="0" smtClean="0">
                <a:solidFill>
                  <a:schemeClr val="bg1"/>
                </a:solidFill>
              </a:rPr>
              <a:t>Performance optimization  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       e.g., finding reusable data structures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 </a:t>
            </a:r>
            <a:r>
              <a:rPr lang="en-US" sz="3000" dirty="0">
                <a:solidFill>
                  <a:schemeClr val="bg1"/>
                </a:solidFill>
              </a:rPr>
              <a:t>Memory </a:t>
            </a:r>
            <a:r>
              <a:rPr lang="en-US" sz="3000" dirty="0" smtClean="0">
                <a:solidFill>
                  <a:schemeClr val="bg1"/>
                </a:solidFill>
              </a:rPr>
              <a:t>management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chemeClr val="bg1"/>
                </a:solidFill>
              </a:rPr>
              <a:t>	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  <a:r>
              <a:rPr lang="en-US" sz="3200" dirty="0" smtClean="0">
                <a:solidFill>
                  <a:schemeClr val="accent1"/>
                </a:solidFill>
              </a:rPr>
              <a:t>     </a:t>
            </a:r>
            <a:r>
              <a:rPr lang="en-US" dirty="0">
                <a:solidFill>
                  <a:schemeClr val="accent1"/>
                </a:solidFill>
              </a:rPr>
              <a:t>e.g., finding objects for </a:t>
            </a:r>
            <a:r>
              <a:rPr lang="en-US" dirty="0" err="1">
                <a:solidFill>
                  <a:schemeClr val="accent1"/>
                </a:solidFill>
              </a:rPr>
              <a:t>pretenuring</a:t>
            </a:r>
            <a:endParaRPr lang="en-US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sz="3000" dirty="0">
                <a:solidFill>
                  <a:schemeClr val="bg1"/>
                </a:solidFill>
              </a:rPr>
              <a:t>GC simulation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            e.g</a:t>
            </a:r>
            <a:r>
              <a:rPr lang="en-US" dirty="0">
                <a:solidFill>
                  <a:schemeClr val="accent1"/>
                </a:solidFill>
              </a:rPr>
              <a:t>., </a:t>
            </a:r>
            <a:r>
              <a:rPr lang="en-US" dirty="0" smtClean="0">
                <a:solidFill>
                  <a:schemeClr val="accent1"/>
                </a:solidFill>
              </a:rPr>
              <a:t>recording a memory access trace for   			simulating GC algorithms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364A947-66EB-450E-A0FB-D9C299836672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5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                    Thank You </a:t>
            </a:r>
          </a:p>
          <a:p>
            <a:endParaRPr lang="en-US" sz="4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                          Q/A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31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0160" y="1168909"/>
            <a:ext cx="6324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</a:t>
            </a:r>
            <a:r>
              <a:rPr lang="en-US" sz="2400" dirty="0" smtClean="0">
                <a:solidFill>
                  <a:schemeClr val="bg1"/>
                </a:solidFill>
              </a:rPr>
              <a:t>or (</a:t>
            </a:r>
            <a:r>
              <a:rPr lang="en-US" sz="2400" dirty="0" err="1" smtClean="0">
                <a:solidFill>
                  <a:schemeClr val="bg1"/>
                </a:solidFill>
              </a:rPr>
              <a:t>int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= 0; </a:t>
            </a:r>
            <a:r>
              <a:rPr lang="en-US" sz="2400" dirty="0" err="1" smtClean="0">
                <a:solidFill>
                  <a:schemeClr val="bg1"/>
                </a:solidFill>
              </a:rPr>
              <a:t>i</a:t>
            </a:r>
            <a:r>
              <a:rPr lang="en-US" sz="2400" dirty="0" smtClean="0">
                <a:solidFill>
                  <a:schemeClr val="bg1"/>
                </a:solidFill>
              </a:rPr>
              <a:t> &lt; N; </a:t>
            </a:r>
            <a:r>
              <a:rPr lang="en-US" sz="2400" dirty="0" err="1" smtClean="0">
                <a:solidFill>
                  <a:schemeClr val="bg1"/>
                </a:solidFill>
              </a:rPr>
              <a:t>i</a:t>
            </a:r>
            <a:r>
              <a:rPr lang="en-US" sz="2400" dirty="0" smtClean="0">
                <a:solidFill>
                  <a:schemeClr val="bg1"/>
                </a:solidFill>
              </a:rPr>
              <a:t>++)   { O </a:t>
            </a:r>
            <a:r>
              <a:rPr lang="en-US" sz="2400" dirty="0" err="1" smtClean="0">
                <a:solidFill>
                  <a:schemeClr val="bg1"/>
                </a:solidFill>
              </a:rPr>
              <a:t>o</a:t>
            </a:r>
            <a:r>
              <a:rPr lang="en-US" sz="2400" dirty="0" smtClean="0">
                <a:solidFill>
                  <a:schemeClr val="bg1"/>
                </a:solidFill>
              </a:rPr>
              <a:t> = </a:t>
            </a:r>
            <a:r>
              <a:rPr lang="en-US" sz="2400" dirty="0" err="1" smtClean="0">
                <a:solidFill>
                  <a:schemeClr val="bg1"/>
                </a:solidFill>
              </a:rPr>
              <a:t>newObj</a:t>
            </a:r>
            <a:r>
              <a:rPr lang="en-US" sz="2400" dirty="0" smtClean="0">
                <a:solidFill>
                  <a:schemeClr val="bg1"/>
                </a:solidFill>
              </a:rPr>
              <a:t>(); …  }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                      O </a:t>
            </a:r>
            <a:r>
              <a:rPr lang="en-US" sz="2400" dirty="0" err="1" smtClean="0">
                <a:solidFill>
                  <a:schemeClr val="bg1"/>
                </a:solidFill>
              </a:rPr>
              <a:t>newObj</a:t>
            </a:r>
            <a:r>
              <a:rPr lang="en-US" sz="2400" dirty="0" smtClean="0">
                <a:solidFill>
                  <a:schemeClr val="bg1"/>
                </a:solidFill>
              </a:rPr>
              <a:t>(){ return new O(); }</a:t>
            </a:r>
            <a:r>
              <a:rPr lang="en-US" sz="2400" dirty="0" smtClean="0"/>
              <a:t>=</a:t>
            </a:r>
            <a:r>
              <a:rPr lang="en-US" dirty="0"/>
              <a:t>􀀃new􀀃O();􀀃􀀃…}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33400" y="5724524"/>
            <a:ext cx="8382000" cy="981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(1) </a:t>
            </a:r>
            <a:r>
              <a:rPr lang="en-US" sz="2400" dirty="0" err="1" smtClean="0"/>
              <a:t>Alloc</a:t>
            </a:r>
            <a:r>
              <a:rPr lang="en-US" sz="2400" dirty="0" smtClean="0"/>
              <a:t> sites are frequently executed</a:t>
            </a:r>
          </a:p>
          <a:p>
            <a:r>
              <a:rPr lang="en-US" sz="2400" dirty="0" smtClean="0"/>
              <a:t>(2) Many dynamic techniques need </a:t>
            </a:r>
            <a:r>
              <a:rPr lang="en-US" sz="2400" dirty="0" err="1" smtClean="0"/>
              <a:t>alloc</a:t>
            </a:r>
            <a:r>
              <a:rPr lang="en-US" sz="2400" dirty="0" smtClean="0"/>
              <a:t>-site-based fine-grained lifetime information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-381000" y="4800600"/>
            <a:ext cx="2346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Major 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insights 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1"/>
            <a:ext cx="6452235" cy="3574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97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GC Modification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What if the frequency of an allocation site is even lower than that of GC 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   	our precision is even lower than that of the GC-	based 	approximation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When an object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 is traversed in GC, we check whether </a:t>
            </a:r>
            <a:r>
              <a:rPr lang="en-US" i="1" dirty="0" err="1">
                <a:solidFill>
                  <a:srgbClr val="FF0000"/>
                </a:solidFill>
              </a:rPr>
              <a:t>o.rc</a:t>
            </a:r>
            <a:r>
              <a:rPr lang="en-US" i="1" dirty="0">
                <a:solidFill>
                  <a:srgbClr val="FF0000"/>
                </a:solidFill>
              </a:rPr>
              <a:t> = 0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  <a:latin typeface="Gungsuh"/>
                <a:ea typeface="Gungsuh"/>
              </a:rPr>
              <a:t>∧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o.m.IC</a:t>
            </a:r>
            <a:r>
              <a:rPr lang="en-US" i="1" dirty="0">
                <a:solidFill>
                  <a:srgbClr val="FF0000"/>
                </a:solidFill>
              </a:rPr>
              <a:t> &gt; </a:t>
            </a:r>
            <a:r>
              <a:rPr lang="en-US" i="1" dirty="0" err="1">
                <a:solidFill>
                  <a:srgbClr val="FF0000"/>
                </a:solidFill>
              </a:rPr>
              <a:t>o.ts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holds;  if this condition holds and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’s death hasn’t be recorded, we record it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   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This guarantees that our precision can never be lower than the GC-based approximation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7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Unitary </a:t>
            </a:r>
            <a:r>
              <a:rPr lang="en-US" dirty="0" err="1" smtClean="0">
                <a:solidFill>
                  <a:schemeClr val="bg1"/>
                </a:solidFill>
              </a:rPr>
              <a:t>Alloc</a:t>
            </a:r>
            <a:r>
              <a:rPr lang="en-US" dirty="0" smtClean="0">
                <a:solidFill>
                  <a:schemeClr val="bg1"/>
                </a:solidFill>
              </a:rPr>
              <a:t> Sites Detection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16710"/>
            <a:ext cx="8024469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0" y="5791200"/>
            <a:ext cx="647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Resurrector</a:t>
            </a:r>
            <a:r>
              <a:rPr lang="en-US" sz="2000" dirty="0" smtClean="0">
                <a:solidFill>
                  <a:schemeClr val="bg1"/>
                </a:solidFill>
              </a:rPr>
              <a:t> ml = 1:                 </a:t>
            </a:r>
            <a:r>
              <a:rPr lang="en-US" sz="2000" dirty="0" smtClean="0">
                <a:solidFill>
                  <a:srgbClr val="FF0000"/>
                </a:solidFill>
              </a:rPr>
              <a:t>72.7% </a:t>
            </a:r>
            <a:r>
              <a:rPr lang="en-US" sz="2000" dirty="0" err="1" smtClean="0">
                <a:solidFill>
                  <a:schemeClr val="bg1"/>
                </a:solidFill>
              </a:rPr>
              <a:t>alloc</a:t>
            </a:r>
            <a:r>
              <a:rPr lang="en-US" sz="2000" dirty="0" smtClean="0">
                <a:solidFill>
                  <a:schemeClr val="bg1"/>
                </a:solidFill>
              </a:rPr>
              <a:t> sites are unitary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GC-based approximation:      </a:t>
            </a:r>
            <a:r>
              <a:rPr lang="en-US" sz="2000" dirty="0" smtClean="0">
                <a:solidFill>
                  <a:srgbClr val="FF0000"/>
                </a:solidFill>
              </a:rPr>
              <a:t>12.0%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48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Existing OLP Techniques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Merlin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Records each object access in an event trace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Uses a backward pass to transitively recover object death points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undreds of times slowdown even for small programs  (e.g., </a:t>
            </a:r>
            <a:r>
              <a:rPr lang="en-US" dirty="0" smtClean="0">
                <a:solidFill>
                  <a:srgbClr val="FF0000"/>
                </a:solidFill>
              </a:rPr>
              <a:t>752X</a:t>
            </a:r>
            <a:r>
              <a:rPr lang="en-US" dirty="0" smtClean="0">
                <a:solidFill>
                  <a:schemeClr val="bg1"/>
                </a:solidFill>
              </a:rPr>
              <a:t> for </a:t>
            </a:r>
            <a:r>
              <a:rPr lang="en-US" dirty="0" err="1" smtClean="0">
                <a:solidFill>
                  <a:schemeClr val="bg1"/>
                </a:solidFill>
              </a:rPr>
              <a:t>DaCapo</a:t>
            </a:r>
            <a:r>
              <a:rPr lang="en-US" dirty="0" smtClean="0">
                <a:solidFill>
                  <a:schemeClr val="bg1"/>
                </a:solidFill>
              </a:rPr>
              <a:t>-small)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GC-based approximation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collection of an object is treated as its death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Imprecise for many applications (e.g., all false positives in </a:t>
            </a:r>
            <a:r>
              <a:rPr lang="en-US" dirty="0" smtClean="0">
                <a:solidFill>
                  <a:srgbClr val="0070C0"/>
                </a:solidFill>
              </a:rPr>
              <a:t>[Xu-OOPSLA’12] </a:t>
            </a:r>
            <a:r>
              <a:rPr lang="en-US" dirty="0" smtClean="0">
                <a:solidFill>
                  <a:schemeClr val="bg1"/>
                </a:solidFill>
              </a:rPr>
              <a:t>are due to this imprecision)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12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Explore the Middle 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Develop a technique that works for real-world programs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Scale to large applications with reasonably small overhead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Sufficiently precise to provide usable object lifetime information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Resurrector</a:t>
            </a:r>
            <a:r>
              <a:rPr lang="en-US" dirty="0" smtClean="0">
                <a:solidFill>
                  <a:schemeClr val="bg1"/>
                </a:solidFill>
              </a:rPr>
              <a:t>: a tunable object lifetime profiler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Tunable precision and overhead (</a:t>
            </a:r>
            <a:r>
              <a:rPr lang="en-US" dirty="0">
                <a:solidFill>
                  <a:srgbClr val="FF0000"/>
                </a:solidFill>
              </a:rPr>
              <a:t>&lt; 10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03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 </a:t>
            </a:r>
            <a:r>
              <a:rPr lang="en-US" dirty="0" err="1" smtClean="0">
                <a:solidFill>
                  <a:schemeClr val="bg1"/>
                </a:solidFill>
              </a:rPr>
              <a:t>Alloc</a:t>
            </a:r>
            <a:r>
              <a:rPr lang="en-US" dirty="0" smtClean="0">
                <a:solidFill>
                  <a:schemeClr val="bg1"/>
                </a:solidFill>
              </a:rPr>
              <a:t>-Site-Centric Approach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Establish an object cache for each allocation site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Aggressively cache objects upon their creation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Find a dead object from the cache and </a:t>
            </a:r>
            <a:r>
              <a:rPr lang="en-US" dirty="0" smtClean="0">
                <a:solidFill>
                  <a:srgbClr val="FF0000"/>
                </a:solidFill>
              </a:rPr>
              <a:t>resurrect</a:t>
            </a:r>
            <a:r>
              <a:rPr lang="en-US" dirty="0" smtClean="0">
                <a:solidFill>
                  <a:schemeClr val="bg1"/>
                </a:solidFill>
              </a:rPr>
              <a:t> it when an allocation site is executed again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o’ = resurrect (o) =&gt;  death (o) </a:t>
            </a:r>
            <a:r>
              <a:rPr lang="en-US" dirty="0" smtClean="0">
                <a:solidFill>
                  <a:srgbClr val="0070C0"/>
                </a:solidFill>
                <a:latin typeface="Gungsuh"/>
                <a:ea typeface="Gungsuh"/>
              </a:rPr>
              <a:t>∧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creation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smtClean="0">
                <a:solidFill>
                  <a:srgbClr val="0070C0"/>
                </a:solidFill>
              </a:rPr>
              <a:t>o’)</a:t>
            </a:r>
            <a:r>
              <a:rPr lang="en-US" dirty="0" smtClean="0">
                <a:solidFill>
                  <a:srgbClr val="0070C0"/>
                </a:solidFill>
                <a:latin typeface="Gungsuh"/>
                <a:ea typeface="Gungsuh"/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19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0160" y="1168909"/>
            <a:ext cx="6324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</a:t>
            </a:r>
            <a:r>
              <a:rPr lang="en-US" sz="2400" dirty="0" smtClean="0">
                <a:solidFill>
                  <a:schemeClr val="bg1"/>
                </a:solidFill>
              </a:rPr>
              <a:t>or (</a:t>
            </a:r>
            <a:r>
              <a:rPr lang="en-US" sz="2400" dirty="0" err="1" smtClean="0">
                <a:solidFill>
                  <a:schemeClr val="bg1"/>
                </a:solidFill>
              </a:rPr>
              <a:t>int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= 0; </a:t>
            </a:r>
            <a:r>
              <a:rPr lang="en-US" sz="2400" dirty="0" err="1" smtClean="0">
                <a:solidFill>
                  <a:schemeClr val="bg1"/>
                </a:solidFill>
              </a:rPr>
              <a:t>i</a:t>
            </a:r>
            <a:r>
              <a:rPr lang="en-US" sz="2400" dirty="0" smtClean="0">
                <a:solidFill>
                  <a:schemeClr val="bg1"/>
                </a:solidFill>
              </a:rPr>
              <a:t> &lt; N; </a:t>
            </a:r>
            <a:r>
              <a:rPr lang="en-US" sz="2400" dirty="0" err="1" smtClean="0">
                <a:solidFill>
                  <a:schemeClr val="bg1"/>
                </a:solidFill>
              </a:rPr>
              <a:t>i</a:t>
            </a:r>
            <a:r>
              <a:rPr lang="en-US" sz="2400" dirty="0" smtClean="0">
                <a:solidFill>
                  <a:schemeClr val="bg1"/>
                </a:solidFill>
              </a:rPr>
              <a:t>++)   { O </a:t>
            </a:r>
            <a:r>
              <a:rPr lang="en-US" sz="2400" dirty="0" err="1" smtClean="0">
                <a:solidFill>
                  <a:schemeClr val="bg1"/>
                </a:solidFill>
              </a:rPr>
              <a:t>o</a:t>
            </a:r>
            <a:r>
              <a:rPr lang="en-US" sz="2400" dirty="0" smtClean="0">
                <a:solidFill>
                  <a:schemeClr val="bg1"/>
                </a:solidFill>
              </a:rPr>
              <a:t> = </a:t>
            </a:r>
            <a:r>
              <a:rPr lang="en-US" sz="2400" dirty="0" err="1" smtClean="0">
                <a:solidFill>
                  <a:schemeClr val="bg1"/>
                </a:solidFill>
              </a:rPr>
              <a:t>newObj</a:t>
            </a:r>
            <a:r>
              <a:rPr lang="en-US" sz="2400" dirty="0" smtClean="0">
                <a:solidFill>
                  <a:schemeClr val="bg1"/>
                </a:solidFill>
              </a:rPr>
              <a:t>(); …  }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                 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        O </a:t>
            </a:r>
            <a:r>
              <a:rPr lang="en-US" sz="2400" dirty="0" err="1" smtClean="0">
                <a:solidFill>
                  <a:schemeClr val="bg1"/>
                </a:solidFill>
              </a:rPr>
              <a:t>newObj</a:t>
            </a:r>
            <a:r>
              <a:rPr lang="en-US" sz="2400" dirty="0" smtClean="0">
                <a:solidFill>
                  <a:schemeClr val="bg1"/>
                </a:solidFill>
              </a:rPr>
              <a:t>(){ return new O(); }</a:t>
            </a:r>
            <a:r>
              <a:rPr lang="en-US" sz="2400" dirty="0" smtClean="0"/>
              <a:t>=</a:t>
            </a:r>
            <a:r>
              <a:rPr lang="en-US" dirty="0"/>
              <a:t>􀀃new􀀃O();􀀃􀀃…}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2743200"/>
            <a:ext cx="6452235" cy="3574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154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Technical Challenges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How to identify dead objects without GC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   </a:t>
            </a:r>
            <a:r>
              <a:rPr lang="en-US" sz="2800" dirty="0" smtClean="0">
                <a:solidFill>
                  <a:srgbClr val="00B0F0"/>
                </a:solidFill>
              </a:rPr>
              <a:t>Heap reference counting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   </a:t>
            </a:r>
            <a:r>
              <a:rPr lang="en-US" sz="2800" dirty="0">
                <a:solidFill>
                  <a:srgbClr val="FF0000"/>
                </a:solidFill>
              </a:rPr>
              <a:t>H</a:t>
            </a:r>
            <a:r>
              <a:rPr lang="en-US" sz="2800" dirty="0" smtClean="0">
                <a:solidFill>
                  <a:srgbClr val="FF0000"/>
                </a:solidFill>
              </a:rPr>
              <a:t>ow to deal with stack references?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  </a:t>
            </a:r>
            <a:r>
              <a:rPr lang="en-US" sz="2800" dirty="0">
                <a:solidFill>
                  <a:srgbClr val="00B0F0"/>
                </a:solidFill>
              </a:rPr>
              <a:t>Stack reference </a:t>
            </a:r>
            <a:r>
              <a:rPr lang="en-US" sz="2800" dirty="0" smtClean="0">
                <a:solidFill>
                  <a:srgbClr val="00B0F0"/>
                </a:solidFill>
              </a:rPr>
              <a:t>counting?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    We develop a timestamp-based algorithm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F0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assigns an </a:t>
            </a:r>
            <a:r>
              <a:rPr lang="en-US" sz="2800" dirty="0" smtClean="0">
                <a:solidFill>
                  <a:srgbClr val="FF0000"/>
                </a:solidFill>
              </a:rPr>
              <a:t>invocation count (IC) </a:t>
            </a:r>
            <a:r>
              <a:rPr lang="en-US" sz="2800" dirty="0" smtClean="0">
                <a:solidFill>
                  <a:schemeClr val="bg1"/>
                </a:solidFill>
              </a:rPr>
              <a:t>to each method </a:t>
            </a:r>
            <a:r>
              <a:rPr lang="en-US" sz="2800" i="1" dirty="0" smtClean="0">
                <a:solidFill>
                  <a:schemeClr val="bg1"/>
                </a:solidFill>
              </a:rPr>
              <a:t>m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      increment </a:t>
            </a:r>
            <a:r>
              <a:rPr lang="en-US" sz="2800" dirty="0" smtClean="0">
                <a:solidFill>
                  <a:srgbClr val="FF0000"/>
                </a:solidFill>
              </a:rPr>
              <a:t>m’s IC </a:t>
            </a:r>
            <a:r>
              <a:rPr lang="en-US" sz="2800" dirty="0" smtClean="0">
                <a:solidFill>
                  <a:schemeClr val="bg1"/>
                </a:solidFill>
              </a:rPr>
              <a:t>at each entry and exit of </a:t>
            </a:r>
            <a:r>
              <a:rPr lang="en-US" sz="2800" i="1" dirty="0" smtClean="0">
                <a:solidFill>
                  <a:schemeClr val="bg1"/>
                </a:solidFill>
              </a:rPr>
              <a:t>m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43560" y="3484880"/>
            <a:ext cx="51714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53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Tracking Objects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An object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 is tagged with the following tracking info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heap reference count (</a:t>
            </a:r>
            <a:r>
              <a:rPr lang="en-US" dirty="0" err="1" smtClean="0">
                <a:solidFill>
                  <a:srgbClr val="FF0000"/>
                </a:solidFill>
              </a:rPr>
              <a:t>rc</a:t>
            </a:r>
            <a:r>
              <a:rPr lang="en-US" dirty="0" smtClean="0">
                <a:solidFill>
                  <a:schemeClr val="bg1"/>
                </a:solidFill>
              </a:rPr>
              <a:t>)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method that captures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timestamp (</a:t>
            </a:r>
            <a:r>
              <a:rPr lang="en-US" dirty="0" err="1" smtClean="0">
                <a:solidFill>
                  <a:srgbClr val="FF0000"/>
                </a:solidFill>
              </a:rPr>
              <a:t>ts</a:t>
            </a:r>
            <a:r>
              <a:rPr lang="en-US" dirty="0" smtClean="0">
                <a:solidFill>
                  <a:schemeClr val="bg1"/>
                </a:solidFill>
              </a:rPr>
              <a:t>):  the IC of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Insight: 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 loses all stack references when its capturing    	   method </a:t>
            </a:r>
            <a:r>
              <a:rPr lang="en-US" i="1" dirty="0" err="1">
                <a:solidFill>
                  <a:srgbClr val="FF0000"/>
                </a:solidFill>
              </a:rPr>
              <a:t>o.m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returns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Observation: method </a:t>
            </a:r>
            <a:r>
              <a:rPr lang="en-US" i="1" dirty="0" err="1" smtClean="0">
                <a:solidFill>
                  <a:srgbClr val="FF0000"/>
                </a:solidFill>
              </a:rPr>
              <a:t>o.m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has returned if </a:t>
            </a:r>
            <a:r>
              <a:rPr lang="en-US" i="1" dirty="0" err="1" smtClean="0">
                <a:solidFill>
                  <a:srgbClr val="FF0000"/>
                </a:solidFill>
              </a:rPr>
              <a:t>o.m.IC</a:t>
            </a:r>
            <a:r>
              <a:rPr lang="en-US" i="1" dirty="0" smtClean="0">
                <a:solidFill>
                  <a:srgbClr val="FF0000"/>
                </a:solidFill>
              </a:rPr>
              <a:t> &gt; </a:t>
            </a:r>
            <a:r>
              <a:rPr lang="en-US" i="1" dirty="0" err="1" smtClean="0">
                <a:solidFill>
                  <a:srgbClr val="FF0000"/>
                </a:solidFill>
              </a:rPr>
              <a:t>o.ts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Tracking </a:t>
            </a:r>
            <a:r>
              <a:rPr lang="en-US" dirty="0">
                <a:solidFill>
                  <a:schemeClr val="bg1"/>
                </a:solidFill>
              </a:rPr>
              <a:t>info is updated when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    </a:t>
            </a:r>
            <a:r>
              <a:rPr lang="en-US" i="1" dirty="0">
                <a:solidFill>
                  <a:srgbClr val="FF0000"/>
                </a:solidFill>
              </a:rPr>
              <a:t>o</a:t>
            </a:r>
            <a:r>
              <a:rPr lang="en-US" dirty="0">
                <a:solidFill>
                  <a:schemeClr val="bg1"/>
                </a:solidFill>
              </a:rPr>
              <a:t> is created in a method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    </a:t>
            </a:r>
            <a:r>
              <a:rPr lang="en-US" i="1" dirty="0">
                <a:solidFill>
                  <a:srgbClr val="FF0000"/>
                </a:solidFill>
              </a:rPr>
              <a:t>o</a:t>
            </a:r>
            <a:r>
              <a:rPr lang="en-US" dirty="0">
                <a:solidFill>
                  <a:schemeClr val="bg1"/>
                </a:solidFill>
              </a:rPr>
              <a:t> is returned from a </a:t>
            </a:r>
            <a:r>
              <a:rPr lang="en-US" dirty="0" err="1">
                <a:solidFill>
                  <a:schemeClr val="bg1"/>
                </a:solidFill>
              </a:rPr>
              <a:t>callee</a:t>
            </a:r>
            <a:r>
              <a:rPr lang="en-US" dirty="0">
                <a:solidFill>
                  <a:schemeClr val="bg1"/>
                </a:solidFill>
              </a:rPr>
              <a:t> to a caller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    </a:t>
            </a:r>
            <a:r>
              <a:rPr lang="en-US" i="1" dirty="0">
                <a:solidFill>
                  <a:srgbClr val="FF0000"/>
                </a:solidFill>
              </a:rPr>
              <a:t>o</a:t>
            </a:r>
            <a:r>
              <a:rPr lang="en-US" dirty="0">
                <a:solidFill>
                  <a:schemeClr val="bg1"/>
                </a:solidFill>
              </a:rPr>
              <a:t> is loaded from the heap in a method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79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Timestamp Update Algorithm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3505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A </a:t>
            </a:r>
            <a:r>
              <a:rPr lang="en-US" dirty="0" err="1" smtClean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 = new A() </a:t>
            </a:r>
            <a:r>
              <a:rPr lang="en-US" dirty="0" smtClean="0">
                <a:solidFill>
                  <a:schemeClr val="bg1"/>
                </a:solidFill>
              </a:rPr>
              <a:t>in method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sz="2800" dirty="0" smtClean="0">
                <a:solidFill>
                  <a:schemeClr val="bg1"/>
                </a:solidFill>
              </a:rPr>
              <a:t>o</a:t>
            </a:r>
            <a:r>
              <a:rPr lang="en-US" sz="2800" baseline="-25000" dirty="0" smtClean="0">
                <a:solidFill>
                  <a:schemeClr val="bg1"/>
                </a:solidFill>
              </a:rPr>
              <a:t>a</a:t>
            </a:r>
            <a:r>
              <a:rPr lang="en-US" sz="2800" dirty="0" smtClean="0">
                <a:solidFill>
                  <a:schemeClr val="bg1"/>
                </a:solidFill>
              </a:rPr>
              <a:t>.rc = 0    </a:t>
            </a:r>
            <a:r>
              <a:rPr lang="en-US" sz="2800" dirty="0" err="1" smtClean="0">
                <a:solidFill>
                  <a:schemeClr val="bg1"/>
                </a:solidFill>
              </a:rPr>
              <a:t>o</a:t>
            </a:r>
            <a:r>
              <a:rPr lang="en-US" sz="2800" baseline="-25000" dirty="0" err="1" smtClean="0">
                <a:solidFill>
                  <a:schemeClr val="bg1"/>
                </a:solidFill>
              </a:rPr>
              <a:t>a</a:t>
            </a:r>
            <a:r>
              <a:rPr lang="en-US" sz="2800" dirty="0" err="1" smtClean="0">
                <a:solidFill>
                  <a:schemeClr val="bg1"/>
                </a:solidFill>
              </a:rPr>
              <a:t>.ts</a:t>
            </a:r>
            <a:r>
              <a:rPr lang="en-US" sz="2800" dirty="0" smtClean="0">
                <a:solidFill>
                  <a:schemeClr val="bg1"/>
                </a:solidFill>
              </a:rPr>
              <a:t> = </a:t>
            </a:r>
            <a:r>
              <a:rPr lang="en-US" sz="2800" dirty="0" err="1" smtClean="0">
                <a:solidFill>
                  <a:schemeClr val="bg1"/>
                </a:solidFill>
              </a:rPr>
              <a:t>n.IC</a:t>
            </a:r>
            <a:r>
              <a:rPr lang="en-US" sz="2800" dirty="0" smtClean="0">
                <a:solidFill>
                  <a:schemeClr val="bg1"/>
                </a:solidFill>
              </a:rPr>
              <a:t>    </a:t>
            </a:r>
            <a:r>
              <a:rPr lang="en-US" sz="2800" dirty="0" err="1" smtClean="0">
                <a:solidFill>
                  <a:schemeClr val="bg1"/>
                </a:solidFill>
              </a:rPr>
              <a:t>o</a:t>
            </a:r>
            <a:r>
              <a:rPr lang="en-US" sz="2800" baseline="-25000" dirty="0" err="1" smtClean="0">
                <a:solidFill>
                  <a:schemeClr val="bg1"/>
                </a:solidFill>
              </a:rPr>
              <a:t>a</a:t>
            </a:r>
            <a:r>
              <a:rPr lang="en-US" sz="2800" dirty="0" err="1" smtClean="0">
                <a:solidFill>
                  <a:schemeClr val="bg1"/>
                </a:solidFill>
              </a:rPr>
              <a:t>.m</a:t>
            </a:r>
            <a:r>
              <a:rPr lang="en-US" sz="2800" dirty="0" smtClean="0">
                <a:solidFill>
                  <a:schemeClr val="bg1"/>
                </a:solidFill>
              </a:rPr>
              <a:t> = 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return a </a:t>
            </a:r>
            <a:r>
              <a:rPr lang="en-US" dirty="0" smtClean="0">
                <a:solidFill>
                  <a:schemeClr val="bg1"/>
                </a:solidFill>
              </a:rPr>
              <a:t>from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to</a:t>
            </a:r>
            <a:r>
              <a:rPr lang="en-US" dirty="0" smtClean="0">
                <a:solidFill>
                  <a:srgbClr val="FF0000"/>
                </a:solidFill>
              </a:rPr>
              <a:t> n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    if(                            ) {   </a:t>
            </a:r>
            <a:r>
              <a:rPr lang="en-US" sz="2800" dirty="0" err="1" smtClean="0">
                <a:solidFill>
                  <a:schemeClr val="bg1"/>
                </a:solidFill>
              </a:rPr>
              <a:t>o</a:t>
            </a:r>
            <a:r>
              <a:rPr lang="en-US" sz="2800" baseline="-25000" dirty="0" err="1" smtClean="0">
                <a:solidFill>
                  <a:schemeClr val="bg1"/>
                </a:solidFill>
              </a:rPr>
              <a:t>a</a:t>
            </a:r>
            <a:r>
              <a:rPr lang="en-US" sz="2800" dirty="0" err="1" smtClean="0">
                <a:solidFill>
                  <a:schemeClr val="bg1"/>
                </a:solidFill>
              </a:rPr>
              <a:t>.ts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= </a:t>
            </a:r>
            <a:r>
              <a:rPr lang="en-US" sz="2800" dirty="0" smtClean="0">
                <a:solidFill>
                  <a:schemeClr val="bg1"/>
                </a:solidFill>
              </a:rPr>
              <a:t>n</a:t>
            </a:r>
            <a:r>
              <a:rPr lang="en-US" sz="2800" baseline="-25000" dirty="0" smtClean="0">
                <a:solidFill>
                  <a:schemeClr val="bg1"/>
                </a:solidFill>
              </a:rPr>
              <a:t>2</a:t>
            </a:r>
            <a:r>
              <a:rPr lang="en-US" sz="2800" dirty="0" smtClean="0">
                <a:solidFill>
                  <a:schemeClr val="bg1"/>
                </a:solidFill>
              </a:rPr>
              <a:t>.IC    </a:t>
            </a:r>
            <a:r>
              <a:rPr lang="en-US" sz="2800" dirty="0" err="1">
                <a:solidFill>
                  <a:schemeClr val="bg1"/>
                </a:solidFill>
              </a:rPr>
              <a:t>o</a:t>
            </a:r>
            <a:r>
              <a:rPr lang="en-US" sz="2800" baseline="-25000" dirty="0" err="1">
                <a:solidFill>
                  <a:schemeClr val="bg1"/>
                </a:solidFill>
              </a:rPr>
              <a:t>a</a:t>
            </a:r>
            <a:r>
              <a:rPr lang="en-US" sz="2800" dirty="0" err="1">
                <a:solidFill>
                  <a:schemeClr val="bg1"/>
                </a:solidFill>
              </a:rPr>
              <a:t>.m</a:t>
            </a:r>
            <a:r>
              <a:rPr lang="en-US" sz="2800" dirty="0">
                <a:solidFill>
                  <a:schemeClr val="bg1"/>
                </a:solidFill>
              </a:rPr>
              <a:t> = </a:t>
            </a:r>
            <a:r>
              <a:rPr lang="en-US" sz="2800" dirty="0" smtClean="0">
                <a:solidFill>
                  <a:schemeClr val="bg1"/>
                </a:solidFill>
              </a:rPr>
              <a:t>n</a:t>
            </a:r>
            <a:r>
              <a:rPr lang="en-US" sz="2800" baseline="-25000" dirty="0" smtClean="0">
                <a:solidFill>
                  <a:schemeClr val="bg1"/>
                </a:solidFill>
              </a:rPr>
              <a:t>2</a:t>
            </a:r>
            <a:r>
              <a:rPr lang="en-US" sz="2800" dirty="0" smtClean="0">
                <a:solidFill>
                  <a:schemeClr val="bg1"/>
                </a:solidFill>
              </a:rPr>
              <a:t> }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a = </a:t>
            </a:r>
            <a:r>
              <a:rPr lang="en-US" sz="2800" dirty="0" err="1" smtClean="0">
                <a:solidFill>
                  <a:srgbClr val="0070C0"/>
                </a:solidFill>
              </a:rPr>
              <a:t>b.f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in method</a:t>
            </a:r>
            <a:r>
              <a:rPr lang="en-US" sz="2800" dirty="0" smtClean="0">
                <a:solidFill>
                  <a:srgbClr val="FF0000"/>
                </a:solidFill>
              </a:rPr>
              <a:t> n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    if</a:t>
            </a:r>
            <a:r>
              <a:rPr lang="en-US" sz="2800" dirty="0">
                <a:solidFill>
                  <a:schemeClr val="bg1"/>
                </a:solidFill>
              </a:rPr>
              <a:t>(      </a:t>
            </a:r>
            <a:r>
              <a:rPr lang="en-US" sz="2800" dirty="0" smtClean="0">
                <a:solidFill>
                  <a:schemeClr val="bg1"/>
                </a:solidFill>
              </a:rPr>
              <a:t>                      ) </a:t>
            </a:r>
            <a:r>
              <a:rPr lang="en-US" sz="2800" dirty="0">
                <a:solidFill>
                  <a:schemeClr val="bg1"/>
                </a:solidFill>
              </a:rPr>
              <a:t>{   </a:t>
            </a:r>
            <a:r>
              <a:rPr lang="en-US" sz="2800" dirty="0" err="1" smtClean="0">
                <a:solidFill>
                  <a:schemeClr val="bg1"/>
                </a:solidFill>
              </a:rPr>
              <a:t>o</a:t>
            </a:r>
            <a:r>
              <a:rPr lang="en-US" sz="2800" baseline="-25000" dirty="0" err="1" smtClean="0">
                <a:solidFill>
                  <a:schemeClr val="bg1"/>
                </a:solidFill>
              </a:rPr>
              <a:t>a</a:t>
            </a:r>
            <a:r>
              <a:rPr lang="en-US" sz="2800" dirty="0" err="1" smtClean="0">
                <a:solidFill>
                  <a:schemeClr val="bg1"/>
                </a:solidFill>
              </a:rPr>
              <a:t>.ts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= </a:t>
            </a:r>
            <a:r>
              <a:rPr lang="en-US" sz="2800" dirty="0" err="1" smtClean="0">
                <a:solidFill>
                  <a:schemeClr val="bg1"/>
                </a:solidFill>
              </a:rPr>
              <a:t>n.IC</a:t>
            </a:r>
            <a:r>
              <a:rPr lang="en-US" sz="2800" dirty="0" smtClean="0">
                <a:solidFill>
                  <a:schemeClr val="bg1"/>
                </a:solidFill>
              </a:rPr>
              <a:t>    </a:t>
            </a:r>
            <a:r>
              <a:rPr lang="en-US" sz="2800" dirty="0" err="1">
                <a:solidFill>
                  <a:schemeClr val="bg1"/>
                </a:solidFill>
              </a:rPr>
              <a:t>o</a:t>
            </a:r>
            <a:r>
              <a:rPr lang="en-US" sz="2800" baseline="-25000" dirty="0" err="1">
                <a:solidFill>
                  <a:schemeClr val="bg1"/>
                </a:solidFill>
              </a:rPr>
              <a:t>a</a:t>
            </a:r>
            <a:r>
              <a:rPr lang="en-US" sz="2800" dirty="0" err="1">
                <a:solidFill>
                  <a:schemeClr val="bg1"/>
                </a:solidFill>
              </a:rPr>
              <a:t>.m</a:t>
            </a:r>
            <a:r>
              <a:rPr lang="en-US" sz="2800" dirty="0">
                <a:solidFill>
                  <a:schemeClr val="bg1"/>
                </a:solidFill>
              </a:rPr>
              <a:t> = </a:t>
            </a:r>
            <a:r>
              <a:rPr lang="en-US" sz="2800" dirty="0" smtClean="0">
                <a:solidFill>
                  <a:schemeClr val="bg1"/>
                </a:solidFill>
              </a:rPr>
              <a:t>n }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6183868"/>
            <a:ext cx="723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heap </a:t>
            </a:r>
            <a:r>
              <a:rPr lang="en-US" dirty="0">
                <a:solidFill>
                  <a:srgbClr val="FF0000"/>
                </a:solidFill>
              </a:rPr>
              <a:t>reference count (</a:t>
            </a:r>
            <a:r>
              <a:rPr lang="en-US" dirty="0" err="1">
                <a:solidFill>
                  <a:srgbClr val="FF0000"/>
                </a:solidFill>
              </a:rPr>
              <a:t>rc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   capturing </a:t>
            </a:r>
            <a:r>
              <a:rPr lang="en-US" dirty="0">
                <a:solidFill>
                  <a:srgbClr val="FF0000"/>
                </a:solidFill>
              </a:rPr>
              <a:t>method (</a:t>
            </a:r>
            <a:r>
              <a:rPr lang="en-US" dirty="0" smtClean="0">
                <a:solidFill>
                  <a:srgbClr val="FF0000"/>
                </a:solidFill>
              </a:rPr>
              <a:t>m)    timestamp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ts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52120" y="5181600"/>
            <a:ext cx="8382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Insight:  if </a:t>
            </a:r>
            <a:r>
              <a:rPr lang="en-US" sz="2400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/>
              <a:t> is referenced by multiple method invocations on the stack,  </a:t>
            </a:r>
            <a:r>
              <a:rPr lang="en-US" sz="2400" dirty="0" err="1" smtClean="0">
                <a:solidFill>
                  <a:srgbClr val="FF0000"/>
                </a:solidFill>
              </a:rPr>
              <a:t>o.m</a:t>
            </a:r>
            <a:r>
              <a:rPr lang="en-US" sz="2400" dirty="0" smtClean="0"/>
              <a:t> only needs to record the “lowest” one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219200" y="3154680"/>
            <a:ext cx="297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o</a:t>
            </a:r>
            <a:r>
              <a:rPr lang="en-US" sz="28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2800" dirty="0" err="1" smtClean="0">
                <a:solidFill>
                  <a:srgbClr val="FF0000"/>
                </a:solidFill>
              </a:rPr>
              <a:t>.m.IC</a:t>
            </a:r>
            <a:r>
              <a:rPr lang="en-US" sz="2800" dirty="0" smtClean="0">
                <a:solidFill>
                  <a:srgbClr val="FF0000"/>
                </a:solidFill>
              </a:rPr>
              <a:t>  &gt; </a:t>
            </a:r>
            <a:r>
              <a:rPr lang="en-US" sz="2800" dirty="0" err="1" smtClean="0">
                <a:solidFill>
                  <a:srgbClr val="FF0000"/>
                </a:solidFill>
              </a:rPr>
              <a:t>o</a:t>
            </a:r>
            <a:r>
              <a:rPr lang="en-US" sz="28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2800" dirty="0" err="1" smtClean="0">
                <a:solidFill>
                  <a:srgbClr val="FF0000"/>
                </a:solidFill>
              </a:rPr>
              <a:t>.ts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4191000"/>
            <a:ext cx="297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o</a:t>
            </a:r>
            <a:r>
              <a:rPr lang="en-US" sz="28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2800" dirty="0" err="1" smtClean="0">
                <a:solidFill>
                  <a:srgbClr val="FF0000"/>
                </a:solidFill>
              </a:rPr>
              <a:t>.m.IC</a:t>
            </a:r>
            <a:r>
              <a:rPr lang="en-US" sz="2800" dirty="0" smtClean="0">
                <a:solidFill>
                  <a:srgbClr val="FF0000"/>
                </a:solidFill>
              </a:rPr>
              <a:t>  &gt; </a:t>
            </a:r>
            <a:r>
              <a:rPr lang="en-US" sz="2800" dirty="0" err="1" smtClean="0">
                <a:solidFill>
                  <a:srgbClr val="FF0000"/>
                </a:solidFill>
              </a:rPr>
              <a:t>o</a:t>
            </a:r>
            <a:r>
              <a:rPr lang="en-US" sz="28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2800" dirty="0" err="1" smtClean="0">
                <a:solidFill>
                  <a:srgbClr val="FF0000"/>
                </a:solidFill>
              </a:rPr>
              <a:t>.ts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288280" y="2718262"/>
            <a:ext cx="3474720" cy="415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Is </a:t>
            </a:r>
            <a:r>
              <a:rPr lang="en-US" sz="2400" dirty="0" err="1" smtClean="0">
                <a:solidFill>
                  <a:srgbClr val="FF0000"/>
                </a:solidFill>
              </a:rPr>
              <a:t>o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2400" dirty="0" err="1" smtClean="0">
                <a:solidFill>
                  <a:srgbClr val="FF0000"/>
                </a:solidFill>
              </a:rPr>
              <a:t>.m</a:t>
            </a:r>
            <a:r>
              <a:rPr lang="en-US" sz="2400" dirty="0" smtClean="0">
                <a:solidFill>
                  <a:schemeClr val="bg1"/>
                </a:solidFill>
              </a:rPr>
              <a:t> lower than </a:t>
            </a:r>
            <a:r>
              <a:rPr lang="en-US" sz="2400" dirty="0" smtClean="0">
                <a:solidFill>
                  <a:srgbClr val="FF0000"/>
                </a:solidFill>
              </a:rPr>
              <a:t>n</a:t>
            </a:r>
            <a:r>
              <a:rPr lang="en-US" sz="2400" baseline="-25000" dirty="0" smtClean="0">
                <a:solidFill>
                  <a:srgbClr val="FF0000"/>
                </a:solidFill>
              </a:rPr>
              <a:t>2 </a:t>
            </a:r>
            <a:r>
              <a:rPr lang="en-US" sz="2400" dirty="0" smtClean="0">
                <a:solidFill>
                  <a:schemeClr val="bg1"/>
                </a:solidFill>
              </a:rPr>
              <a:t>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288280" y="3775364"/>
            <a:ext cx="3474720" cy="415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Is </a:t>
            </a:r>
            <a:r>
              <a:rPr lang="en-US" sz="2400" dirty="0" err="1" smtClean="0">
                <a:solidFill>
                  <a:srgbClr val="FF0000"/>
                </a:solidFill>
              </a:rPr>
              <a:t>o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2400" dirty="0" err="1" smtClean="0">
                <a:solidFill>
                  <a:srgbClr val="FF0000"/>
                </a:solidFill>
              </a:rPr>
              <a:t>.m</a:t>
            </a:r>
            <a:r>
              <a:rPr lang="en-US" sz="2400" dirty="0" smtClean="0">
                <a:solidFill>
                  <a:schemeClr val="bg1"/>
                </a:solidFill>
              </a:rPr>
              <a:t> lower than </a:t>
            </a:r>
            <a:r>
              <a:rPr lang="en-US" sz="2400" dirty="0" smtClean="0">
                <a:solidFill>
                  <a:srgbClr val="FF0000"/>
                </a:solidFill>
              </a:rPr>
              <a:t>n</a:t>
            </a:r>
            <a:r>
              <a:rPr lang="en-US" sz="2400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03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27146</TotalTime>
  <Words>942</Words>
  <Application>Microsoft Office PowerPoint</Application>
  <PresentationFormat>On-screen Show (4:3)</PresentationFormat>
  <Paragraphs>185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Resurrector: A Tunable Object Lifetime Profiling Technique</vt:lpstr>
      <vt:lpstr>Object Lifetime Profiling (OLP)</vt:lpstr>
      <vt:lpstr>Existing OLP Techniques</vt:lpstr>
      <vt:lpstr>Explore the Middle Ground</vt:lpstr>
      <vt:lpstr>An Alloc-Site-Centric Approach</vt:lpstr>
      <vt:lpstr>Example</vt:lpstr>
      <vt:lpstr>Technical Challenges</vt:lpstr>
      <vt:lpstr>Tracking Objects</vt:lpstr>
      <vt:lpstr>Timestamp Update Algorithm</vt:lpstr>
      <vt:lpstr>An Example</vt:lpstr>
      <vt:lpstr>New semantics of  A a = new A()</vt:lpstr>
      <vt:lpstr>A Trade-off Framework</vt:lpstr>
      <vt:lpstr>Handling of Complicated Language Features</vt:lpstr>
      <vt:lpstr>Evaluation</vt:lpstr>
      <vt:lpstr>Resurrector Efficiency</vt:lpstr>
      <vt:lpstr>Resurrector Precision</vt:lpstr>
      <vt:lpstr>DDRs for Different Configurations</vt:lpstr>
      <vt:lpstr>Case Studies</vt:lpstr>
      <vt:lpstr>Conclusions </vt:lpstr>
      <vt:lpstr>PowerPoint Presentation</vt:lpstr>
      <vt:lpstr>Example</vt:lpstr>
      <vt:lpstr>GC Modification</vt:lpstr>
      <vt:lpstr>Unitary Alloc Sites Detection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Runtime Techniques for  Efficient and Reliable Program Execution</dc:title>
  <dc:creator>harrygxu</dc:creator>
  <cp:lastModifiedBy>harrygxu</cp:lastModifiedBy>
  <cp:revision>520</cp:revision>
  <dcterms:created xsi:type="dcterms:W3CDTF">2011-12-05T04:47:10Z</dcterms:created>
  <dcterms:modified xsi:type="dcterms:W3CDTF">2013-10-26T02:08:51Z</dcterms:modified>
</cp:coreProperties>
</file>