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6.bin" ContentType="application/vnd.openxmlformats-officedocument.oleObject"/>
  <Override PartName="/ppt/notesSlides/notesSlide9.xml" ContentType="application/vnd.openxmlformats-officedocument.presentationml.notesSlide+xml"/>
  <Override PartName="/ppt/embeddings/oleObject7.bin" ContentType="application/vnd.openxmlformats-officedocument.oleObject"/>
  <Override PartName="/ppt/notesSlides/notesSlide10.xml" ContentType="application/vnd.openxmlformats-officedocument.presentationml.notesSlide+xml"/>
  <Override PartName="/ppt/embeddings/oleObject8.bin" ContentType="application/vnd.openxmlformats-officedocument.oleObject"/>
  <Override PartName="/ppt/notesSlides/notesSlide11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12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13.xml" ContentType="application/vnd.openxmlformats-officedocument.presentationml.notesSlide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embeddings/oleObject20.bin" ContentType="application/vnd.openxmlformats-officedocument.oleObject"/>
  <Override PartName="/ppt/charts/chart2.xml" ContentType="application/vnd.openxmlformats-officedocument.drawingml.chart+xml"/>
  <Override PartName="/ppt/embeddings/oleObject21.bin" ContentType="application/vnd.openxmlformats-officedocument.oleObject"/>
  <Override PartName="/ppt/charts/chart3.xml" ContentType="application/vnd.openxmlformats-officedocument.drawingml.chart+xml"/>
  <Override PartName="/ppt/embeddings/oleObject22.bin" ContentType="application/vnd.openxmlformats-officedocument.oleObject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407" r:id="rId3"/>
    <p:sldId id="315" r:id="rId4"/>
    <p:sldId id="383" r:id="rId5"/>
    <p:sldId id="396" r:id="rId6"/>
    <p:sldId id="354" r:id="rId7"/>
    <p:sldId id="409" r:id="rId8"/>
    <p:sldId id="385" r:id="rId9"/>
    <p:sldId id="386" r:id="rId10"/>
    <p:sldId id="387" r:id="rId11"/>
    <p:sldId id="397" r:id="rId12"/>
    <p:sldId id="402" r:id="rId13"/>
    <p:sldId id="403" r:id="rId14"/>
    <p:sldId id="404" r:id="rId15"/>
    <p:sldId id="406" r:id="rId16"/>
    <p:sldId id="392" r:id="rId17"/>
    <p:sldId id="393" r:id="rId18"/>
    <p:sldId id="405" r:id="rId19"/>
    <p:sldId id="399" r:id="rId20"/>
    <p:sldId id="400" r:id="rId21"/>
    <p:sldId id="401" r:id="rId22"/>
    <p:sldId id="335" r:id="rId23"/>
    <p:sldId id="350" r:id="rId24"/>
    <p:sldId id="408" r:id="rId25"/>
  </p:sldIdLst>
  <p:sldSz cx="9144000" cy="6858000" type="screen4x3"/>
  <p:notesSz cx="6781800" cy="987425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g-dem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66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79204" autoAdjust="0"/>
  </p:normalViewPr>
  <p:slideViewPr>
    <p:cSldViewPr>
      <p:cViewPr>
        <p:scale>
          <a:sx n="65" d="100"/>
          <a:sy n="65" d="100"/>
        </p:scale>
        <p:origin x="-2312" y="-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66"/>
    </p:cViewPr>
  </p:sorterViewPr>
  <p:notesViewPr>
    <p:cSldViewPr>
      <p:cViewPr varScale="1">
        <p:scale>
          <a:sx n="68" d="100"/>
          <a:sy n="68" d="100"/>
        </p:scale>
        <p:origin x="-2856" y="-90"/>
      </p:cViewPr>
      <p:guideLst>
        <p:guide orient="horz" pos="3110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0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3.print_tokens2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#categorized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#MUST-LEAK</c:v>
                </c:pt>
                <c:pt idx="1">
                  <c:v>#LIKELY-NOT-LEAK</c:v>
                </c:pt>
                <c:pt idx="2">
                  <c:v>#BLOAT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8.0</c:v>
                </c:pt>
                <c:pt idx="1">
                  <c:v>7.0</c:v>
                </c:pt>
                <c:pt idx="2">
                  <c:v>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#may-leak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#MUST-LEAK</c:v>
                </c:pt>
                <c:pt idx="1">
                  <c:v>#LIKELY-NOT-LEAK</c:v>
                </c:pt>
                <c:pt idx="2">
                  <c:v>#BLOAT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1.0</c:v>
                </c:pt>
                <c:pt idx="1">
                  <c:v>2.0</c:v>
                </c:pt>
                <c:pt idx="2">
                  <c:v>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41752856"/>
        <c:axId val="2141755832"/>
      </c:barChart>
      <c:catAx>
        <c:axId val="2141752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1755832"/>
        <c:crosses val="autoZero"/>
        <c:auto val="1"/>
        <c:lblAlgn val="ctr"/>
        <c:lblOffset val="100"/>
        <c:noMultiLvlLbl val="0"/>
      </c:catAx>
      <c:valAx>
        <c:axId val="2141755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1752856"/>
        <c:crosses val="autoZero"/>
        <c:crossBetween val="between"/>
      </c:valAx>
      <c:spPr>
        <a:noFill/>
        <a:ln w="25372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398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3.print_tokens2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#injection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#MUST-LEAK</c:v>
                </c:pt>
                <c:pt idx="1">
                  <c:v>#LIKELY-NOT-LEAK</c:v>
                </c:pt>
                <c:pt idx="2">
                  <c:v>#BLOAT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9.0</c:v>
                </c:pt>
                <c:pt idx="1">
                  <c:v>9.0</c:v>
                </c:pt>
                <c:pt idx="2">
                  <c:v>11.0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41785784"/>
        <c:axId val="2141788760"/>
      </c:barChart>
      <c:catAx>
        <c:axId val="2141785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1788760"/>
        <c:crosses val="autoZero"/>
        <c:auto val="1"/>
        <c:lblAlgn val="ctr"/>
        <c:lblOffset val="100"/>
        <c:noMultiLvlLbl val="0"/>
      </c:catAx>
      <c:valAx>
        <c:axId val="2141788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1785784"/>
        <c:crosses val="autoZero"/>
        <c:crossBetween val="between"/>
      </c:valAx>
      <c:spPr>
        <a:noFill/>
        <a:ln w="25372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398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27221651607221"/>
          <c:y val="0.100929242100145"/>
          <c:w val="0.933240009839987"/>
          <c:h val="0.5330122487485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MUST-LEAK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1.replace</c:v>
                </c:pt>
                <c:pt idx="1">
                  <c:v>2.print_tokens</c:v>
                </c:pt>
                <c:pt idx="2">
                  <c:v>3.print_tokens2</c:v>
                </c:pt>
                <c:pt idx="3">
                  <c:v>4.tcas</c:v>
                </c:pt>
                <c:pt idx="4">
                  <c:v>5.wc</c:v>
                </c:pt>
                <c:pt idx="5">
                  <c:v>6.cat</c:v>
                </c:pt>
                <c:pt idx="6">
                  <c:v>7.head</c:v>
                </c:pt>
                <c:pt idx="7">
                  <c:v>8.tr</c:v>
                </c:pt>
                <c:pt idx="8">
                  <c:v>9.expand</c:v>
                </c:pt>
                <c:pt idx="9">
                  <c:v>10.unexpand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5.0</c:v>
                </c:pt>
                <c:pt idx="1">
                  <c:v>8.0</c:v>
                </c:pt>
                <c:pt idx="2">
                  <c:v>8.0</c:v>
                </c:pt>
                <c:pt idx="3">
                  <c:v>1.0</c:v>
                </c:pt>
                <c:pt idx="4">
                  <c:v>2.0</c:v>
                </c:pt>
                <c:pt idx="5">
                  <c:v>2.0</c:v>
                </c:pt>
                <c:pt idx="6">
                  <c:v>4.0</c:v>
                </c:pt>
                <c:pt idx="7">
                  <c:v>11.0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LIKELY-NOT-LEAK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1.replace</c:v>
                </c:pt>
                <c:pt idx="1">
                  <c:v>2.print_tokens</c:v>
                </c:pt>
                <c:pt idx="2">
                  <c:v>3.print_tokens2</c:v>
                </c:pt>
                <c:pt idx="3">
                  <c:v>4.tcas</c:v>
                </c:pt>
                <c:pt idx="4">
                  <c:v>5.wc</c:v>
                </c:pt>
                <c:pt idx="5">
                  <c:v>6.cat</c:v>
                </c:pt>
                <c:pt idx="6">
                  <c:v>7.head</c:v>
                </c:pt>
                <c:pt idx="7">
                  <c:v>8.tr</c:v>
                </c:pt>
                <c:pt idx="8">
                  <c:v>9.expand</c:v>
                </c:pt>
                <c:pt idx="9">
                  <c:v>10.unexpand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3.0</c:v>
                </c:pt>
                <c:pt idx="1">
                  <c:v>4.0</c:v>
                </c:pt>
                <c:pt idx="2">
                  <c:v>7.0</c:v>
                </c:pt>
                <c:pt idx="3">
                  <c:v>4.0</c:v>
                </c:pt>
                <c:pt idx="4">
                  <c:v>2.0</c:v>
                </c:pt>
                <c:pt idx="5">
                  <c:v>1.0</c:v>
                </c:pt>
                <c:pt idx="6">
                  <c:v>6.0</c:v>
                </c:pt>
                <c:pt idx="7">
                  <c:v>8.0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BLOAT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1.replace</c:v>
                </c:pt>
                <c:pt idx="1">
                  <c:v>2.print_tokens</c:v>
                </c:pt>
                <c:pt idx="2">
                  <c:v>3.print_tokens2</c:v>
                </c:pt>
                <c:pt idx="3">
                  <c:v>4.tcas</c:v>
                </c:pt>
                <c:pt idx="4">
                  <c:v>5.wc</c:v>
                </c:pt>
                <c:pt idx="5">
                  <c:v>6.cat</c:v>
                </c:pt>
                <c:pt idx="6">
                  <c:v>7.head</c:v>
                </c:pt>
                <c:pt idx="7">
                  <c:v>8.tr</c:v>
                </c:pt>
                <c:pt idx="8">
                  <c:v>9.expand</c:v>
                </c:pt>
                <c:pt idx="9">
                  <c:v>10.unexpand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4.0</c:v>
                </c:pt>
                <c:pt idx="1">
                  <c:v>6.0</c:v>
                </c:pt>
                <c:pt idx="2">
                  <c:v>9.0</c:v>
                </c:pt>
                <c:pt idx="3">
                  <c:v>1.0</c:v>
                </c:pt>
                <c:pt idx="4">
                  <c:v>2.0</c:v>
                </c:pt>
                <c:pt idx="5">
                  <c:v>2.0</c:v>
                </c:pt>
                <c:pt idx="6">
                  <c:v>2.0</c:v>
                </c:pt>
                <c:pt idx="7">
                  <c:v>8.0</c:v>
                </c:pt>
                <c:pt idx="8">
                  <c:v>2.0</c:v>
                </c:pt>
                <c:pt idx="9">
                  <c:v>2.0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MAY-LEAK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1.replace</c:v>
                </c:pt>
                <c:pt idx="1">
                  <c:v>2.print_tokens</c:v>
                </c:pt>
                <c:pt idx="2">
                  <c:v>3.print_tokens2</c:v>
                </c:pt>
                <c:pt idx="3">
                  <c:v>4.tcas</c:v>
                </c:pt>
                <c:pt idx="4">
                  <c:v>5.wc</c:v>
                </c:pt>
                <c:pt idx="5">
                  <c:v>6.cat</c:v>
                </c:pt>
                <c:pt idx="6">
                  <c:v>7.head</c:v>
                </c:pt>
                <c:pt idx="7">
                  <c:v>8.tr</c:v>
                </c:pt>
                <c:pt idx="8">
                  <c:v>9.expand</c:v>
                </c:pt>
                <c:pt idx="9">
                  <c:v>10.unexpand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6.0</c:v>
                </c:pt>
                <c:pt idx="1">
                  <c:v>4.0</c:v>
                </c:pt>
                <c:pt idx="2">
                  <c:v>5.0</c:v>
                </c:pt>
                <c:pt idx="3">
                  <c:v>2.0</c:v>
                </c:pt>
                <c:pt idx="4">
                  <c:v>2.0</c:v>
                </c:pt>
                <c:pt idx="5">
                  <c:v>3.0</c:v>
                </c:pt>
                <c:pt idx="6">
                  <c:v>6.0</c:v>
                </c:pt>
                <c:pt idx="7">
                  <c:v>5.0</c:v>
                </c:pt>
                <c:pt idx="8">
                  <c:v>2.0</c:v>
                </c:pt>
                <c:pt idx="9">
                  <c:v>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41854328"/>
        <c:axId val="2141857304"/>
      </c:barChart>
      <c:catAx>
        <c:axId val="2141854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41857304"/>
        <c:crosses val="autoZero"/>
        <c:auto val="1"/>
        <c:lblAlgn val="ctr"/>
        <c:lblOffset val="100"/>
        <c:noMultiLvlLbl val="0"/>
      </c:catAx>
      <c:valAx>
        <c:axId val="21418573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141854328"/>
        <c:crosses val="autoZero"/>
        <c:crossBetween val="between"/>
      </c:valAx>
      <c:spPr>
        <a:noFill/>
        <a:ln w="25385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Warning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1.replace</c:v>
                </c:pt>
                <c:pt idx="1">
                  <c:v>2.print_tokens</c:v>
                </c:pt>
                <c:pt idx="2">
                  <c:v>3.print_tokens2</c:v>
                </c:pt>
                <c:pt idx="3">
                  <c:v>4.tcas</c:v>
                </c:pt>
                <c:pt idx="4">
                  <c:v>5.wc</c:v>
                </c:pt>
                <c:pt idx="5">
                  <c:v>6.cat</c:v>
                </c:pt>
                <c:pt idx="6">
                  <c:v>7.head</c:v>
                </c:pt>
                <c:pt idx="7">
                  <c:v>8.tr</c:v>
                </c:pt>
                <c:pt idx="8">
                  <c:v>9.expand</c:v>
                </c:pt>
                <c:pt idx="9">
                  <c:v>10.unexpand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18.0</c:v>
                </c:pt>
                <c:pt idx="1">
                  <c:v>22.0</c:v>
                </c:pt>
                <c:pt idx="2">
                  <c:v>29.0</c:v>
                </c:pt>
                <c:pt idx="3">
                  <c:v>8.0</c:v>
                </c:pt>
                <c:pt idx="4">
                  <c:v>8.0</c:v>
                </c:pt>
                <c:pt idx="5">
                  <c:v>8.0</c:v>
                </c:pt>
                <c:pt idx="6">
                  <c:v>18.0</c:v>
                </c:pt>
                <c:pt idx="7">
                  <c:v>32.0</c:v>
                </c:pt>
                <c:pt idx="8">
                  <c:v>6.0</c:v>
                </c:pt>
                <c:pt idx="9">
                  <c:v>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MAY-LEAK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1.replace</c:v>
                </c:pt>
                <c:pt idx="1">
                  <c:v>2.print_tokens</c:v>
                </c:pt>
                <c:pt idx="2">
                  <c:v>3.print_tokens2</c:v>
                </c:pt>
                <c:pt idx="3">
                  <c:v>4.tcas</c:v>
                </c:pt>
                <c:pt idx="4">
                  <c:v>5.wc</c:v>
                </c:pt>
                <c:pt idx="5">
                  <c:v>6.cat</c:v>
                </c:pt>
                <c:pt idx="6">
                  <c:v>7.head</c:v>
                </c:pt>
                <c:pt idx="7">
                  <c:v>8.tr</c:v>
                </c:pt>
                <c:pt idx="8">
                  <c:v>9.expand</c:v>
                </c:pt>
                <c:pt idx="9">
                  <c:v>10.unexpand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6.0</c:v>
                </c:pt>
                <c:pt idx="1">
                  <c:v>4.0</c:v>
                </c:pt>
                <c:pt idx="2">
                  <c:v>5.0</c:v>
                </c:pt>
                <c:pt idx="3">
                  <c:v>2.0</c:v>
                </c:pt>
                <c:pt idx="4">
                  <c:v>2.0</c:v>
                </c:pt>
                <c:pt idx="5">
                  <c:v>3.0</c:v>
                </c:pt>
                <c:pt idx="6">
                  <c:v>6.0</c:v>
                </c:pt>
                <c:pt idx="7">
                  <c:v>5.0</c:v>
                </c:pt>
                <c:pt idx="8">
                  <c:v>2.0</c:v>
                </c:pt>
                <c:pt idx="9">
                  <c:v>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40462088"/>
        <c:axId val="2140466232"/>
      </c:barChart>
      <c:catAx>
        <c:axId val="2140462088"/>
        <c:scaling>
          <c:orientation val="minMax"/>
        </c:scaling>
        <c:delete val="0"/>
        <c:axPos val="b"/>
        <c:numFmt formatCode="g/&quot;通&quot;&quot;用&quot;&quot;格&quot;&quot;式&quot;" sourceLinked="1"/>
        <c:majorTickMark val="none"/>
        <c:minorTickMark val="none"/>
        <c:tickLblPos val="nextTo"/>
        <c:crossAx val="2140466232"/>
        <c:crosses val="autoZero"/>
        <c:auto val="1"/>
        <c:lblAlgn val="ctr"/>
        <c:lblOffset val="100"/>
        <c:noMultiLvlLbl val="0"/>
      </c:catAx>
      <c:valAx>
        <c:axId val="2140466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40462088"/>
        <c:crosses val="autoZero"/>
        <c:crossBetween val="between"/>
      </c:valAx>
      <c:spPr>
        <a:noFill/>
        <a:ln w="25385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 dirty="0" smtClean="0"/>
              <a:t>Running time</a:t>
            </a:r>
            <a:endParaRPr lang="zh-CN" alt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T0(s)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1.replace</c:v>
                </c:pt>
                <c:pt idx="1">
                  <c:v>2.print_tokens</c:v>
                </c:pt>
                <c:pt idx="2">
                  <c:v>3.print_tokens2</c:v>
                </c:pt>
                <c:pt idx="3">
                  <c:v>4.tcas</c:v>
                </c:pt>
                <c:pt idx="4">
                  <c:v>5.wc</c:v>
                </c:pt>
                <c:pt idx="5">
                  <c:v>6.cat</c:v>
                </c:pt>
                <c:pt idx="6">
                  <c:v>7.head</c:v>
                </c:pt>
                <c:pt idx="7">
                  <c:v>8.tr</c:v>
                </c:pt>
                <c:pt idx="8">
                  <c:v>9.expand</c:v>
                </c:pt>
                <c:pt idx="9">
                  <c:v>10.unexpand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3.82</c:v>
                </c:pt>
                <c:pt idx="1">
                  <c:v>3.7</c:v>
                </c:pt>
                <c:pt idx="2">
                  <c:v>4.2</c:v>
                </c:pt>
                <c:pt idx="3">
                  <c:v>0.6</c:v>
                </c:pt>
                <c:pt idx="4">
                  <c:v>10.5</c:v>
                </c:pt>
                <c:pt idx="5">
                  <c:v>16.9</c:v>
                </c:pt>
                <c:pt idx="6">
                  <c:v>12.2</c:v>
                </c:pt>
                <c:pt idx="7">
                  <c:v>21.2</c:v>
                </c:pt>
                <c:pt idx="8">
                  <c:v>22.3</c:v>
                </c:pt>
                <c:pt idx="9">
                  <c:v>25.7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T1(s)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1.replace</c:v>
                </c:pt>
                <c:pt idx="1">
                  <c:v>2.print_tokens</c:v>
                </c:pt>
                <c:pt idx="2">
                  <c:v>3.print_tokens2</c:v>
                </c:pt>
                <c:pt idx="3">
                  <c:v>4.tcas</c:v>
                </c:pt>
                <c:pt idx="4">
                  <c:v>5.wc</c:v>
                </c:pt>
                <c:pt idx="5">
                  <c:v>6.cat</c:v>
                </c:pt>
                <c:pt idx="6">
                  <c:v>7.head</c:v>
                </c:pt>
                <c:pt idx="7">
                  <c:v>8.tr</c:v>
                </c:pt>
                <c:pt idx="8">
                  <c:v>9.expand</c:v>
                </c:pt>
                <c:pt idx="9">
                  <c:v>10.unexpand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3.95</c:v>
                </c:pt>
                <c:pt idx="1">
                  <c:v>5.0</c:v>
                </c:pt>
                <c:pt idx="2">
                  <c:v>4.7</c:v>
                </c:pt>
                <c:pt idx="3">
                  <c:v>0.7</c:v>
                </c:pt>
                <c:pt idx="4">
                  <c:v>15.5</c:v>
                </c:pt>
                <c:pt idx="5">
                  <c:v>26.2</c:v>
                </c:pt>
                <c:pt idx="6">
                  <c:v>17.4</c:v>
                </c:pt>
                <c:pt idx="7">
                  <c:v>26.5</c:v>
                </c:pt>
                <c:pt idx="8">
                  <c:v>26.9</c:v>
                </c:pt>
                <c:pt idx="9">
                  <c:v>26.2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2146089624"/>
        <c:axId val="2146092664"/>
      </c:barChart>
      <c:catAx>
        <c:axId val="2146089624"/>
        <c:scaling>
          <c:orientation val="minMax"/>
        </c:scaling>
        <c:delete val="0"/>
        <c:axPos val="b"/>
        <c:numFmt formatCode="g/&quot;通&quot;&quot;用&quot;&quot;格&quot;&quot;式&quot;" sourceLinked="1"/>
        <c:majorTickMark val="none"/>
        <c:minorTickMark val="none"/>
        <c:tickLblPos val="nextTo"/>
        <c:crossAx val="2146092664"/>
        <c:crosses val="autoZero"/>
        <c:auto val="1"/>
        <c:lblAlgn val="ctr"/>
        <c:lblOffset val="100"/>
        <c:noMultiLvlLbl val="0"/>
      </c:catAx>
      <c:valAx>
        <c:axId val="2146092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46089624"/>
        <c:crosses val="autoZero"/>
        <c:crossBetween val="between"/>
      </c:valAx>
      <c:spPr>
        <a:noFill/>
        <a:ln w="25410">
          <a:noFill/>
        </a:ln>
      </c:spPr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 dirty="0" smtClean="0"/>
              <a:t>Peak memory consumption</a:t>
            </a:r>
            <a:endParaRPr lang="zh-CN" alt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Sp0(MB)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1.replace</c:v>
                </c:pt>
                <c:pt idx="1">
                  <c:v>2.print_tokens</c:v>
                </c:pt>
                <c:pt idx="2">
                  <c:v>3.print_tokens2</c:v>
                </c:pt>
                <c:pt idx="3">
                  <c:v>4.tcas</c:v>
                </c:pt>
                <c:pt idx="4">
                  <c:v>5.wc</c:v>
                </c:pt>
                <c:pt idx="5">
                  <c:v>6.cat</c:v>
                </c:pt>
                <c:pt idx="6">
                  <c:v>7.head</c:v>
                </c:pt>
                <c:pt idx="7">
                  <c:v>8.tr</c:v>
                </c:pt>
                <c:pt idx="8">
                  <c:v>9.expand</c:v>
                </c:pt>
                <c:pt idx="9">
                  <c:v>10.unexpand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16.4</c:v>
                </c:pt>
                <c:pt idx="1">
                  <c:v>16.9</c:v>
                </c:pt>
                <c:pt idx="2">
                  <c:v>22.1</c:v>
                </c:pt>
                <c:pt idx="3">
                  <c:v>15.6</c:v>
                </c:pt>
                <c:pt idx="4">
                  <c:v>17.1</c:v>
                </c:pt>
                <c:pt idx="5">
                  <c:v>15.7</c:v>
                </c:pt>
                <c:pt idx="6">
                  <c:v>16.3</c:v>
                </c:pt>
                <c:pt idx="7">
                  <c:v>16.8</c:v>
                </c:pt>
                <c:pt idx="8">
                  <c:v>21.8</c:v>
                </c:pt>
                <c:pt idx="9">
                  <c:v>23.1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Sp1(MB)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1.replace</c:v>
                </c:pt>
                <c:pt idx="1">
                  <c:v>2.print_tokens</c:v>
                </c:pt>
                <c:pt idx="2">
                  <c:v>3.print_tokens2</c:v>
                </c:pt>
                <c:pt idx="3">
                  <c:v>4.tcas</c:v>
                </c:pt>
                <c:pt idx="4">
                  <c:v>5.wc</c:v>
                </c:pt>
                <c:pt idx="5">
                  <c:v>6.cat</c:v>
                </c:pt>
                <c:pt idx="6">
                  <c:v>7.head</c:v>
                </c:pt>
                <c:pt idx="7">
                  <c:v>8.tr</c:v>
                </c:pt>
                <c:pt idx="8">
                  <c:v>9.expand</c:v>
                </c:pt>
                <c:pt idx="9">
                  <c:v>10.unexpand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20.4</c:v>
                </c:pt>
                <c:pt idx="1">
                  <c:v>20.6</c:v>
                </c:pt>
                <c:pt idx="2">
                  <c:v>22.2</c:v>
                </c:pt>
                <c:pt idx="3">
                  <c:v>19.8</c:v>
                </c:pt>
                <c:pt idx="4">
                  <c:v>22.8</c:v>
                </c:pt>
                <c:pt idx="5">
                  <c:v>19.9</c:v>
                </c:pt>
                <c:pt idx="6">
                  <c:v>20.5</c:v>
                </c:pt>
                <c:pt idx="7">
                  <c:v>21.2</c:v>
                </c:pt>
                <c:pt idx="8">
                  <c:v>25.9</c:v>
                </c:pt>
                <c:pt idx="9">
                  <c:v>27.2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2147218728"/>
        <c:axId val="2142487176"/>
      </c:barChart>
      <c:catAx>
        <c:axId val="2147218728"/>
        <c:scaling>
          <c:orientation val="minMax"/>
        </c:scaling>
        <c:delete val="0"/>
        <c:axPos val="b"/>
        <c:numFmt formatCode="g/&quot;通&quot;&quot;用&quot;&quot;格&quot;&quot;式&quot;" sourceLinked="1"/>
        <c:majorTickMark val="none"/>
        <c:minorTickMark val="none"/>
        <c:tickLblPos val="nextTo"/>
        <c:crossAx val="2142487176"/>
        <c:crosses val="autoZero"/>
        <c:auto val="1"/>
        <c:lblAlgn val="ctr"/>
        <c:lblOffset val="100"/>
        <c:noMultiLvlLbl val="0"/>
      </c:catAx>
      <c:valAx>
        <c:axId val="2142487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47218728"/>
        <c:crosses val="autoZero"/>
        <c:crossBetween val="between"/>
      </c:valAx>
      <c:spPr>
        <a:noFill/>
        <a:ln w="25410">
          <a:noFill/>
        </a:ln>
      </c:spPr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98CC32-2916-401B-8B76-9F02242D40AC}" type="doc">
      <dgm:prSet loTypeId="urn:microsoft.com/office/officeart/2009/3/layout/DescendingProcess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4EAF75D7-7CC8-433F-903D-EB1A5F56D519}">
      <dgm:prSet phldrT="[文本]"/>
      <dgm:spPr/>
      <dgm:t>
        <a:bodyPr/>
        <a:lstStyle/>
        <a:p>
          <a:r>
            <a:rPr lang="en-US" altLang="zh-CN" b="1" cap="all" spc="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37 may-leaks</a:t>
          </a:r>
          <a:endParaRPr lang="zh-CN" altLang="en-US" b="1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8A8307D1-A4CF-4C5A-BF1E-589579D4AE61}" type="parTrans" cxnId="{24C72B79-E112-4800-99BA-D73B116CB3F0}">
      <dgm:prSet/>
      <dgm:spPr/>
      <dgm:t>
        <a:bodyPr/>
        <a:lstStyle/>
        <a:p>
          <a:endParaRPr lang="zh-CN" altLang="en-US" b="1" cap="all" spc="0">
            <a:ln w="9000" cmpd="sng">
              <a:noFill/>
              <a:prstDash val="solid"/>
            </a:ln>
            <a:solidFill>
              <a:srgbClr val="FF000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5BC6A1CB-3221-499D-B789-2FE739F50367}" type="sibTrans" cxnId="{24C72B79-E112-4800-99BA-D73B116CB3F0}">
      <dgm:prSet/>
      <dgm:spPr/>
      <dgm:t>
        <a:bodyPr/>
        <a:lstStyle/>
        <a:p>
          <a:endParaRPr lang="zh-CN" altLang="en-US" b="1" cap="all" spc="0">
            <a:ln w="9000" cmpd="sng">
              <a:noFill/>
              <a:prstDash val="solid"/>
            </a:ln>
            <a:solidFill>
              <a:srgbClr val="FF0000"/>
            </a:soli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666070CC-136E-4A3A-826C-F97ADEA7B36C}">
      <dgm:prSet phldrT="[文本]"/>
      <dgm:spPr/>
      <dgm:t>
        <a:bodyPr/>
        <a:lstStyle/>
        <a:p>
          <a:r>
            <a:rPr lang="en-US" altLang="zh-CN" b="1" cap="all" spc="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155 warnings</a:t>
          </a:r>
          <a:endParaRPr lang="zh-CN" altLang="en-US" b="1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633B5AE1-2EEB-469D-B2F5-32B5C0F001DE}" type="parTrans" cxnId="{35B14CCB-9308-4A0A-8DDE-7FC443E2B090}">
      <dgm:prSet/>
      <dgm:spPr/>
      <dgm:t>
        <a:bodyPr/>
        <a:lstStyle/>
        <a:p>
          <a:endParaRPr lang="zh-CN" altLang="en-US"/>
        </a:p>
      </dgm:t>
    </dgm:pt>
    <dgm:pt modelId="{539E645C-E5B0-4A85-A3AC-9FBE9129B639}" type="sibTrans" cxnId="{35B14CCB-9308-4A0A-8DDE-7FC443E2B090}">
      <dgm:prSet/>
      <dgm:spPr/>
      <dgm:t>
        <a:bodyPr/>
        <a:lstStyle/>
        <a:p>
          <a:endParaRPr lang="zh-CN" altLang="en-US"/>
        </a:p>
      </dgm:t>
    </dgm:pt>
    <dgm:pt modelId="{871F31D3-6523-4F7D-91E3-781434B84C72}">
      <dgm:prSet phldrT="[文本]" custT="1"/>
      <dgm:spPr/>
      <dgm:t>
        <a:bodyPr/>
        <a:lstStyle/>
        <a:p>
          <a:r>
            <a:rPr lang="en-US" altLang="zh-CN" sz="2800" b="1" cap="all" spc="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76.1%</a:t>
          </a:r>
          <a:endParaRPr lang="zh-CN" altLang="en-US" sz="2800" b="1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11BA408E-9C2B-4689-83D9-6EF0F510C4F2}" type="parTrans" cxnId="{ABF0520E-83D1-47AE-B054-05754A2D9720}">
      <dgm:prSet/>
      <dgm:spPr/>
      <dgm:t>
        <a:bodyPr/>
        <a:lstStyle/>
        <a:p>
          <a:endParaRPr lang="zh-CN" altLang="en-US"/>
        </a:p>
      </dgm:t>
    </dgm:pt>
    <dgm:pt modelId="{B9C2AD21-88AA-4778-9775-1D0BD0837EB3}" type="sibTrans" cxnId="{ABF0520E-83D1-47AE-B054-05754A2D9720}">
      <dgm:prSet/>
      <dgm:spPr/>
      <dgm:t>
        <a:bodyPr/>
        <a:lstStyle/>
        <a:p>
          <a:endParaRPr lang="zh-CN" altLang="en-US"/>
        </a:p>
      </dgm:t>
    </dgm:pt>
    <dgm:pt modelId="{4028C88B-A944-4698-ACF4-0409ABDFA785}" type="pres">
      <dgm:prSet presAssocID="{B398CC32-2916-401B-8B76-9F02242D40AC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zh-CN" altLang="en-US"/>
        </a:p>
      </dgm:t>
    </dgm:pt>
    <dgm:pt modelId="{55E4AE1F-FF7F-4680-9E72-485DF312C952}" type="pres">
      <dgm:prSet presAssocID="{B398CC32-2916-401B-8B76-9F02242D40AC}" presName="arrowNode" presStyleLbl="node1" presStyleIdx="0" presStyleCnt="1" custAng="307749" custScaleX="108875" custScaleY="116957"/>
      <dgm:spPr>
        <a:solidFill>
          <a:srgbClr val="FF0000"/>
        </a:solidFill>
      </dgm:spPr>
      <dgm:t>
        <a:bodyPr/>
        <a:lstStyle/>
        <a:p>
          <a:endParaRPr lang="zh-CN" altLang="en-US"/>
        </a:p>
      </dgm:t>
    </dgm:pt>
    <dgm:pt modelId="{308A8D6A-FA8A-41B5-B8C0-DA540D98AA9F}" type="pres">
      <dgm:prSet presAssocID="{666070CC-136E-4A3A-826C-F97ADEA7B36C}" presName="txNode1" presStyleLbl="revTx" presStyleIdx="0" presStyleCnt="3" custLinFactNeighborY="-2684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D73CD22-55B2-4B2E-831C-B145533EF02C}" type="pres">
      <dgm:prSet presAssocID="{871F31D3-6523-4F7D-91E3-781434B84C72}" presName="txNode2" presStyleLbl="revTx" presStyleIdx="1" presStyleCnt="3" custLinFactNeighborX="-4422" custLinFactNeighborY="-319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CE7AE62-8F92-4D8F-A968-81FAC8835D6B}" type="pres">
      <dgm:prSet presAssocID="{B9C2AD21-88AA-4778-9775-1D0BD0837EB3}" presName="dotNode2" presStyleCnt="0"/>
      <dgm:spPr/>
    </dgm:pt>
    <dgm:pt modelId="{B247A805-EE52-4FD9-93DB-7A3C7B3D6F78}" type="pres">
      <dgm:prSet presAssocID="{B9C2AD21-88AA-4778-9775-1D0BD0837EB3}" presName="dotRepeatNode" presStyleLbl="fgShp" presStyleIdx="0" presStyleCnt="1"/>
      <dgm:spPr/>
      <dgm:t>
        <a:bodyPr/>
        <a:lstStyle/>
        <a:p>
          <a:endParaRPr lang="zh-CN" altLang="en-US"/>
        </a:p>
      </dgm:t>
    </dgm:pt>
    <dgm:pt modelId="{6C661BC3-387C-45C1-95D5-97FD8FE584BF}" type="pres">
      <dgm:prSet presAssocID="{4EAF75D7-7CC8-433F-903D-EB1A5F56D519}" presName="txNode3" presStyleLbl="revTx" presStyleIdx="2" presStyleCnt="3" custLinFactNeighborY="4292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246E6C7-B57A-42DB-ACFB-E02254129E7B}" type="presOf" srcId="{4EAF75D7-7CC8-433F-903D-EB1A5F56D519}" destId="{6C661BC3-387C-45C1-95D5-97FD8FE584BF}" srcOrd="0" destOrd="0" presId="urn:microsoft.com/office/officeart/2009/3/layout/DescendingProcess"/>
    <dgm:cxn modelId="{35B14CCB-9308-4A0A-8DDE-7FC443E2B090}" srcId="{B398CC32-2916-401B-8B76-9F02242D40AC}" destId="{666070CC-136E-4A3A-826C-F97ADEA7B36C}" srcOrd="0" destOrd="0" parTransId="{633B5AE1-2EEB-469D-B2F5-32B5C0F001DE}" sibTransId="{539E645C-E5B0-4A85-A3AC-9FBE9129B639}"/>
    <dgm:cxn modelId="{A1AC6FE6-060C-491E-A68E-83B08A28A31E}" type="presOf" srcId="{871F31D3-6523-4F7D-91E3-781434B84C72}" destId="{ED73CD22-55B2-4B2E-831C-B145533EF02C}" srcOrd="0" destOrd="0" presId="urn:microsoft.com/office/officeart/2009/3/layout/DescendingProcess"/>
    <dgm:cxn modelId="{C9D70B01-60CF-4CCA-A868-FEB68F8DBF4B}" type="presOf" srcId="{B9C2AD21-88AA-4778-9775-1D0BD0837EB3}" destId="{B247A805-EE52-4FD9-93DB-7A3C7B3D6F78}" srcOrd="0" destOrd="0" presId="urn:microsoft.com/office/officeart/2009/3/layout/DescendingProcess"/>
    <dgm:cxn modelId="{24C72B79-E112-4800-99BA-D73B116CB3F0}" srcId="{B398CC32-2916-401B-8B76-9F02242D40AC}" destId="{4EAF75D7-7CC8-433F-903D-EB1A5F56D519}" srcOrd="2" destOrd="0" parTransId="{8A8307D1-A4CF-4C5A-BF1E-589579D4AE61}" sibTransId="{5BC6A1CB-3221-499D-B789-2FE739F50367}"/>
    <dgm:cxn modelId="{FC6F0014-DC2D-43E8-81C8-8ADB911603D2}" type="presOf" srcId="{666070CC-136E-4A3A-826C-F97ADEA7B36C}" destId="{308A8D6A-FA8A-41B5-B8C0-DA540D98AA9F}" srcOrd="0" destOrd="0" presId="urn:microsoft.com/office/officeart/2009/3/layout/DescendingProcess"/>
    <dgm:cxn modelId="{ABF0520E-83D1-47AE-B054-05754A2D9720}" srcId="{B398CC32-2916-401B-8B76-9F02242D40AC}" destId="{871F31D3-6523-4F7D-91E3-781434B84C72}" srcOrd="1" destOrd="0" parTransId="{11BA408E-9C2B-4689-83D9-6EF0F510C4F2}" sibTransId="{B9C2AD21-88AA-4778-9775-1D0BD0837EB3}"/>
    <dgm:cxn modelId="{B3F6455B-2E0D-4E04-B41F-A3783A1A5BE4}" type="presOf" srcId="{B398CC32-2916-401B-8B76-9F02242D40AC}" destId="{4028C88B-A944-4698-ACF4-0409ABDFA785}" srcOrd="0" destOrd="0" presId="urn:microsoft.com/office/officeart/2009/3/layout/DescendingProcess"/>
    <dgm:cxn modelId="{611A2736-F10B-46A3-8F6D-D60C9E19BB5D}" type="presParOf" srcId="{4028C88B-A944-4698-ACF4-0409ABDFA785}" destId="{55E4AE1F-FF7F-4680-9E72-485DF312C952}" srcOrd="0" destOrd="0" presId="urn:microsoft.com/office/officeart/2009/3/layout/DescendingProcess"/>
    <dgm:cxn modelId="{CA6FC1D9-80D8-40FA-A9E2-A364183F85AC}" type="presParOf" srcId="{4028C88B-A944-4698-ACF4-0409ABDFA785}" destId="{308A8D6A-FA8A-41B5-B8C0-DA540D98AA9F}" srcOrd="1" destOrd="0" presId="urn:microsoft.com/office/officeart/2009/3/layout/DescendingProcess"/>
    <dgm:cxn modelId="{37199C48-6326-482C-B210-99F44E381F13}" type="presParOf" srcId="{4028C88B-A944-4698-ACF4-0409ABDFA785}" destId="{ED73CD22-55B2-4B2E-831C-B145533EF02C}" srcOrd="2" destOrd="0" presId="urn:microsoft.com/office/officeart/2009/3/layout/DescendingProcess"/>
    <dgm:cxn modelId="{E0C592B0-B6B0-4AB9-9709-80DCA05DAECB}" type="presParOf" srcId="{4028C88B-A944-4698-ACF4-0409ABDFA785}" destId="{BCE7AE62-8F92-4D8F-A968-81FAC8835D6B}" srcOrd="3" destOrd="0" presId="urn:microsoft.com/office/officeart/2009/3/layout/DescendingProcess"/>
    <dgm:cxn modelId="{F608BB96-B5AE-4D62-8C4D-EDAE5003C2B5}" type="presParOf" srcId="{BCE7AE62-8F92-4D8F-A968-81FAC8835D6B}" destId="{B247A805-EE52-4FD9-93DB-7A3C7B3D6F78}" srcOrd="0" destOrd="0" presId="urn:microsoft.com/office/officeart/2009/3/layout/DescendingProcess"/>
    <dgm:cxn modelId="{E701CB16-AF5A-4C40-A6E4-BDDD7552A700}" type="presParOf" srcId="{4028C88B-A944-4698-ACF4-0409ABDFA785}" destId="{6C661BC3-387C-45C1-95D5-97FD8FE584BF}" srcOrd="4" destOrd="0" presId="urn:microsoft.com/office/officeart/2009/3/layout/DescendingProcess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98CC32-2916-401B-8B76-9F02242D40AC}" type="doc">
      <dgm:prSet loTypeId="urn:microsoft.com/office/officeart/2009/3/layout/DescendingProcess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zh-CN" altLang="en-US"/>
        </a:p>
      </dgm:t>
    </dgm:pt>
    <dgm:pt modelId="{871F31D3-6523-4F7D-91E3-781434B84C72}">
      <dgm:prSet phldrT="[文本]" custT="1"/>
      <dgm:spPr/>
      <dgm:t>
        <a:bodyPr/>
        <a:lstStyle/>
        <a:p>
          <a:r>
            <a:rPr lang="en-US" altLang="zh-CN" sz="2800" b="1" cap="all" spc="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24.8%</a:t>
          </a:r>
          <a:endParaRPr lang="zh-CN" altLang="en-US" sz="2800" b="1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11BA408E-9C2B-4689-83D9-6EF0F510C4F2}" type="parTrans" cxnId="{ABF0520E-83D1-47AE-B054-05754A2D9720}">
      <dgm:prSet/>
      <dgm:spPr/>
      <dgm:t>
        <a:bodyPr/>
        <a:lstStyle/>
        <a:p>
          <a:endParaRPr lang="zh-CN" altLang="en-US"/>
        </a:p>
      </dgm:t>
    </dgm:pt>
    <dgm:pt modelId="{B9C2AD21-88AA-4778-9775-1D0BD0837EB3}" type="sibTrans" cxnId="{ABF0520E-83D1-47AE-B054-05754A2D9720}">
      <dgm:prSet/>
      <dgm:spPr/>
      <dgm:t>
        <a:bodyPr/>
        <a:lstStyle/>
        <a:p>
          <a:endParaRPr lang="zh-CN" altLang="en-US"/>
        </a:p>
      </dgm:t>
    </dgm:pt>
    <dgm:pt modelId="{4028C88B-A944-4698-ACF4-0409ABDFA785}" type="pres">
      <dgm:prSet presAssocID="{B398CC32-2916-401B-8B76-9F02242D40AC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zh-CN" altLang="en-US"/>
        </a:p>
      </dgm:t>
    </dgm:pt>
    <dgm:pt modelId="{55E4AE1F-FF7F-4680-9E72-485DF312C952}" type="pres">
      <dgm:prSet presAssocID="{B398CC32-2916-401B-8B76-9F02242D40AC}" presName="arrowNode" presStyleLbl="node1" presStyleIdx="0" presStyleCnt="1" custAng="17732812" custScaleX="108875" custScaleY="116957"/>
      <dgm:spPr>
        <a:solidFill>
          <a:srgbClr val="FF0000"/>
        </a:solidFill>
      </dgm:spPr>
      <dgm:t>
        <a:bodyPr/>
        <a:lstStyle/>
        <a:p>
          <a:endParaRPr lang="zh-CN" altLang="en-US"/>
        </a:p>
      </dgm:t>
    </dgm:pt>
    <dgm:pt modelId="{77D85C52-CAA5-43B2-A4ED-8A268C0218F9}" type="pres">
      <dgm:prSet presAssocID="{871F31D3-6523-4F7D-91E3-781434B84C72}" presName="txNode1" presStyleLbl="revTx" presStyleIdx="0" presStyleCnt="1" custScaleX="278951" custScaleY="242921" custLinFactY="101724" custLinFactNeighborX="81738" custLinFactNeighborY="2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ABBF9A9-6A39-4E07-A067-A1239732130A}" type="presOf" srcId="{B398CC32-2916-401B-8B76-9F02242D40AC}" destId="{4028C88B-A944-4698-ACF4-0409ABDFA785}" srcOrd="0" destOrd="0" presId="urn:microsoft.com/office/officeart/2009/3/layout/DescendingProcess"/>
    <dgm:cxn modelId="{966994EA-B009-4418-9800-3624423194FF}" type="presOf" srcId="{871F31D3-6523-4F7D-91E3-781434B84C72}" destId="{77D85C52-CAA5-43B2-A4ED-8A268C0218F9}" srcOrd="0" destOrd="0" presId="urn:microsoft.com/office/officeart/2009/3/layout/DescendingProcess"/>
    <dgm:cxn modelId="{ABF0520E-83D1-47AE-B054-05754A2D9720}" srcId="{B398CC32-2916-401B-8B76-9F02242D40AC}" destId="{871F31D3-6523-4F7D-91E3-781434B84C72}" srcOrd="0" destOrd="0" parTransId="{11BA408E-9C2B-4689-83D9-6EF0F510C4F2}" sibTransId="{B9C2AD21-88AA-4778-9775-1D0BD0837EB3}"/>
    <dgm:cxn modelId="{2BDED050-171C-4748-B83F-BFE6AC246CA8}" type="presParOf" srcId="{4028C88B-A944-4698-ACF4-0409ABDFA785}" destId="{55E4AE1F-FF7F-4680-9E72-485DF312C952}" srcOrd="0" destOrd="0" presId="urn:microsoft.com/office/officeart/2009/3/layout/DescendingProcess"/>
    <dgm:cxn modelId="{DD015D2A-E9BD-4A2B-96DD-2B9BAC5BC360}" type="presParOf" srcId="{4028C88B-A944-4698-ACF4-0409ABDFA785}" destId="{77D85C52-CAA5-43B2-A4ED-8A268C0218F9}" srcOrd="1" destOrd="0" presId="urn:microsoft.com/office/officeart/2009/3/layout/DescendingProcess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98CC32-2916-401B-8B76-9F02242D40AC}" type="doc">
      <dgm:prSet loTypeId="urn:microsoft.com/office/officeart/2009/3/layout/DescendingProcess" loCatId="process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zh-CN" altLang="en-US"/>
        </a:p>
      </dgm:t>
    </dgm:pt>
    <dgm:pt modelId="{871F31D3-6523-4F7D-91E3-781434B84C72}">
      <dgm:prSet phldrT="[文本]" custT="1"/>
      <dgm:spPr/>
      <dgm:t>
        <a:bodyPr/>
        <a:lstStyle/>
        <a:p>
          <a:r>
            <a:rPr lang="en-US" altLang="zh-CN" sz="2800" b="1" cap="all" spc="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21.4%</a:t>
          </a:r>
          <a:endParaRPr lang="zh-CN" altLang="en-US" sz="2800" b="1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11BA408E-9C2B-4689-83D9-6EF0F510C4F2}" type="parTrans" cxnId="{ABF0520E-83D1-47AE-B054-05754A2D9720}">
      <dgm:prSet/>
      <dgm:spPr/>
      <dgm:t>
        <a:bodyPr/>
        <a:lstStyle/>
        <a:p>
          <a:endParaRPr lang="zh-CN" altLang="en-US"/>
        </a:p>
      </dgm:t>
    </dgm:pt>
    <dgm:pt modelId="{B9C2AD21-88AA-4778-9775-1D0BD0837EB3}" type="sibTrans" cxnId="{ABF0520E-83D1-47AE-B054-05754A2D9720}">
      <dgm:prSet/>
      <dgm:spPr/>
      <dgm:t>
        <a:bodyPr/>
        <a:lstStyle/>
        <a:p>
          <a:endParaRPr lang="zh-CN" altLang="en-US"/>
        </a:p>
      </dgm:t>
    </dgm:pt>
    <dgm:pt modelId="{4028C88B-A944-4698-ACF4-0409ABDFA785}" type="pres">
      <dgm:prSet presAssocID="{B398CC32-2916-401B-8B76-9F02242D40AC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zh-CN" altLang="en-US"/>
        </a:p>
      </dgm:t>
    </dgm:pt>
    <dgm:pt modelId="{55E4AE1F-FF7F-4680-9E72-485DF312C952}" type="pres">
      <dgm:prSet presAssocID="{B398CC32-2916-401B-8B76-9F02242D40AC}" presName="arrowNode" presStyleLbl="node1" presStyleIdx="0" presStyleCnt="1" custAng="17732812" custScaleX="108875" custScaleY="116957"/>
      <dgm:spPr>
        <a:solidFill>
          <a:srgbClr val="FF0000"/>
        </a:solidFill>
      </dgm:spPr>
      <dgm:t>
        <a:bodyPr/>
        <a:lstStyle/>
        <a:p>
          <a:endParaRPr lang="zh-CN" altLang="en-US"/>
        </a:p>
      </dgm:t>
    </dgm:pt>
    <dgm:pt modelId="{77D85C52-CAA5-43B2-A4ED-8A268C0218F9}" type="pres">
      <dgm:prSet presAssocID="{871F31D3-6523-4F7D-91E3-781434B84C72}" presName="txNode1" presStyleLbl="revTx" presStyleIdx="0" presStyleCnt="1" custScaleX="278951" custScaleY="242921" custLinFactY="101724" custLinFactNeighborX="81738" custLinFactNeighborY="2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38ED95D-3379-4991-891F-A518EF8F687A}" type="presOf" srcId="{B398CC32-2916-401B-8B76-9F02242D40AC}" destId="{4028C88B-A944-4698-ACF4-0409ABDFA785}" srcOrd="0" destOrd="0" presId="urn:microsoft.com/office/officeart/2009/3/layout/DescendingProcess"/>
    <dgm:cxn modelId="{ABF0520E-83D1-47AE-B054-05754A2D9720}" srcId="{B398CC32-2916-401B-8B76-9F02242D40AC}" destId="{871F31D3-6523-4F7D-91E3-781434B84C72}" srcOrd="0" destOrd="0" parTransId="{11BA408E-9C2B-4689-83D9-6EF0F510C4F2}" sibTransId="{B9C2AD21-88AA-4778-9775-1D0BD0837EB3}"/>
    <dgm:cxn modelId="{BBD2E587-DB78-46BE-9C4B-11AFAFA4719A}" type="presOf" srcId="{871F31D3-6523-4F7D-91E3-781434B84C72}" destId="{77D85C52-CAA5-43B2-A4ED-8A268C0218F9}" srcOrd="0" destOrd="0" presId="urn:microsoft.com/office/officeart/2009/3/layout/DescendingProcess"/>
    <dgm:cxn modelId="{D74130AD-9EA8-41EC-B2CC-4351FB28FC6C}" type="presParOf" srcId="{4028C88B-A944-4698-ACF4-0409ABDFA785}" destId="{55E4AE1F-FF7F-4680-9E72-485DF312C952}" srcOrd="0" destOrd="0" presId="urn:microsoft.com/office/officeart/2009/3/layout/DescendingProcess"/>
    <dgm:cxn modelId="{CC905DAF-9472-4200-BF91-5ABB668ED67D}" type="presParOf" srcId="{4028C88B-A944-4698-ACF4-0409ABDFA785}" destId="{77D85C52-CAA5-43B2-A4ED-8A268C0218F9}" srcOrd="1" destOrd="0" presId="urn:microsoft.com/office/officeart/2009/3/layout/DescendingProcess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4AE1F-FF7F-4680-9E72-485DF312C952}">
      <dsp:nvSpPr>
        <dsp:cNvPr id="0" name=""/>
        <dsp:cNvSpPr/>
      </dsp:nvSpPr>
      <dsp:spPr>
        <a:xfrm rot="4704123">
          <a:off x="-74708" y="782004"/>
          <a:ext cx="2876314" cy="1748011"/>
        </a:xfrm>
        <a:prstGeom prst="swooshArrow">
          <a:avLst>
            <a:gd name="adj1" fmla="val 16310"/>
            <a:gd name="adj2" fmla="val 3137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47A805-EE52-4FD9-93DB-7A3C7B3D6F78}">
      <dsp:nvSpPr>
        <dsp:cNvPr id="0" name=""/>
        <dsp:cNvSpPr/>
      </dsp:nvSpPr>
      <dsp:spPr>
        <a:xfrm>
          <a:off x="1434810" y="1344882"/>
          <a:ext cx="60721" cy="60721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A8D6A-FA8A-41B5-B8C0-DA540D98AA9F}">
      <dsp:nvSpPr>
        <dsp:cNvPr id="0" name=""/>
        <dsp:cNvSpPr/>
      </dsp:nvSpPr>
      <dsp:spPr>
        <a:xfrm>
          <a:off x="0" y="143668"/>
          <a:ext cx="1133653" cy="445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b="1" kern="1200" cap="all" spc="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155 warnings</a:t>
          </a:r>
          <a:endParaRPr lang="zh-CN" altLang="en-US" sz="1400" b="1" kern="1200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0" y="143668"/>
        <a:ext cx="1133653" cy="445662"/>
      </dsp:txXfrm>
    </dsp:sp>
    <dsp:sp modelId="{ED73CD22-55B2-4B2E-831C-B145533EF02C}">
      <dsp:nvSpPr>
        <dsp:cNvPr id="0" name=""/>
        <dsp:cNvSpPr/>
      </dsp:nvSpPr>
      <dsp:spPr>
        <a:xfrm>
          <a:off x="1656185" y="1138168"/>
          <a:ext cx="1348128" cy="445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b="1" kern="1200" cap="all" spc="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76.1%</a:t>
          </a:r>
          <a:endParaRPr lang="zh-CN" altLang="en-US" sz="2800" b="1" kern="1200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1656185" y="1138168"/>
        <a:ext cx="1348128" cy="445662"/>
      </dsp:txXfrm>
    </dsp:sp>
    <dsp:sp modelId="{6C661BC3-387C-45C1-95D5-97FD8FE584BF}">
      <dsp:nvSpPr>
        <dsp:cNvPr id="0" name=""/>
        <dsp:cNvSpPr/>
      </dsp:nvSpPr>
      <dsp:spPr>
        <a:xfrm>
          <a:off x="1531964" y="2794352"/>
          <a:ext cx="1531964" cy="445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b="1" kern="1200" cap="all" spc="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37 may-leaks</a:t>
          </a:r>
          <a:endParaRPr lang="zh-CN" altLang="en-US" sz="1400" b="1" kern="1200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1531964" y="2794352"/>
        <a:ext cx="1531964" cy="4456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1" Type="http://schemas.openxmlformats.org/officeDocument/2006/relationships/image" Target="../media/image8.wmf"/><Relationship Id="rId2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Relationship Id="rId3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4" Type="http://schemas.openxmlformats.org/officeDocument/2006/relationships/image" Target="../media/image25.wmf"/><Relationship Id="rId1" Type="http://schemas.openxmlformats.org/officeDocument/2006/relationships/image" Target="../media/image22.wmf"/><Relationship Id="rId2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CAAFE96-D7CF-44E1-8FD7-3E5091437E07}" type="datetimeFigureOut">
              <a:rPr lang="zh-CN" altLang="en-US"/>
              <a:pPr>
                <a:defRPr/>
              </a:pPr>
              <a:t>7/17/13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1750" y="937895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BF67599-E461-4AAA-A073-FF4E4D8C2AD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843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382CEFC-4BAB-42AB-8E2D-F8DFCF899295}" type="datetimeFigureOut">
              <a:rPr lang="zh-CN" altLang="en-US"/>
              <a:pPr>
                <a:defRPr/>
              </a:pPr>
              <a:t>7/17/13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7863" y="4691063"/>
            <a:ext cx="54260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1750" y="937895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6024DBB-8672-41E4-920D-4E83FAC8EE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1565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z="1400" dirty="0" smtClean="0"/>
          </a:p>
        </p:txBody>
      </p:sp>
      <p:sp>
        <p:nvSpPr>
          <p:cNvPr id="717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DD0C85-84DB-4462-B1D2-B656E39E9B53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z="1400" dirty="0">
              <a:latin typeface="+mn-lt"/>
            </a:endParaRPr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31EB8C-A23B-4678-A641-B41FA0EA1873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sz="14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65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00B7D1-16B6-4B2D-BB75-7C28A3E67454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z="1400" dirty="0"/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0D5D09-BA85-4472-94EE-74A42589107F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z="1400" dirty="0"/>
          </a:p>
        </p:txBody>
      </p:sp>
      <p:sp>
        <p:nvSpPr>
          <p:cNvPr id="3379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F4AD54-165E-4F4C-922E-6EB0DF4301CE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z="1400" dirty="0" smtClean="0"/>
          </a:p>
        </p:txBody>
      </p:sp>
      <p:sp>
        <p:nvSpPr>
          <p:cNvPr id="3584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D87194-E721-4F4C-9CCB-DA2C95EC31CB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z="1400" dirty="0" smtClean="0"/>
          </a:p>
        </p:txBody>
      </p:sp>
      <p:sp>
        <p:nvSpPr>
          <p:cNvPr id="378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B9413C-2E1C-4701-B6FC-C890DED9F723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z="1400" dirty="0" smtClean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44E339-BD5C-4029-AF7B-CCA127B58E76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z="1400" dirty="0" smtClean="0"/>
          </a:p>
        </p:txBody>
      </p:sp>
      <p:sp>
        <p:nvSpPr>
          <p:cNvPr id="419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8ECF19-E44A-4497-A33A-BB252C0A1568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z="1400" dirty="0" smtClean="0"/>
          </a:p>
        </p:txBody>
      </p:sp>
      <p:sp>
        <p:nvSpPr>
          <p:cNvPr id="440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3CCA33-C6B5-4CDF-968C-0CD92FFFC4DB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7937" indent="0">
              <a:buFont typeface="Arial" pitchFamily="34" charset="0"/>
              <a:buNone/>
            </a:pPr>
            <a:endParaRPr lang="en-US" altLang="zh-CN" sz="1400" kern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F6D63B-3DE3-414C-ACBE-BD387B979A0A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024DBB-8672-41E4-920D-4E83FAC8EED0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05649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z="1400" dirty="0" smtClean="0"/>
          </a:p>
        </p:txBody>
      </p:sp>
      <p:sp>
        <p:nvSpPr>
          <p:cNvPr id="4813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4E6E0F-B2E3-4F26-9AD2-5C5F5AC073F4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z="1400" dirty="0" smtClean="0"/>
          </a:p>
        </p:txBody>
      </p:sp>
      <p:sp>
        <p:nvSpPr>
          <p:cNvPr id="501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1AC891-5143-437B-87BF-A6AE9477C59C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z="1400" dirty="0" smtClean="0"/>
          </a:p>
        </p:txBody>
      </p:sp>
      <p:sp>
        <p:nvSpPr>
          <p:cNvPr id="522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6EF650-F855-48DD-A17D-02525A4B7F45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z="1400" dirty="0" smtClean="0"/>
          </a:p>
        </p:txBody>
      </p:sp>
      <p:sp>
        <p:nvSpPr>
          <p:cNvPr id="5427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A987A9-647F-40E1-A9A1-73FF8FD687F3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024DBB-8672-41E4-920D-4E83FAC8EED0}" type="slidenum">
              <a:rPr lang="zh-CN" altLang="en-US" smtClean="0"/>
              <a:pPr>
                <a:defRPr/>
              </a:pPr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131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z="1400" dirty="0" smtClean="0"/>
          </a:p>
        </p:txBody>
      </p:sp>
      <p:sp>
        <p:nvSpPr>
          <p:cNvPr id="921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CD8502-4BB0-4FF0-8599-EBCC871812E8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z="1400" dirty="0" smtClean="0"/>
          </a:p>
        </p:txBody>
      </p:sp>
      <p:sp>
        <p:nvSpPr>
          <p:cNvPr id="1126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CAB0CF-9D53-4103-84DF-758A9CBF2A42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z="1400" dirty="0" smtClean="0"/>
          </a:p>
        </p:txBody>
      </p:sp>
      <p:sp>
        <p:nvSpPr>
          <p:cNvPr id="1331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7D2A69-2337-49DD-AC5A-F63D7F517B86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z="1400" dirty="0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918C85-6519-4834-AEDD-0E1618CED1D3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z="1400" dirty="0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918C85-6519-4834-AEDD-0E1618CED1D3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z="1400" dirty="0" smtClean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0B6691-F45B-4FC8-A575-DA0ECD7BF217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2150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A06AE9-3275-4B40-906B-E1D86A41E984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4038" y="5711825"/>
            <a:ext cx="969962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副标题 2"/>
          <p:cNvSpPr txBox="1">
            <a:spLocks/>
          </p:cNvSpPr>
          <p:nvPr userDrawn="1"/>
        </p:nvSpPr>
        <p:spPr bwMode="auto">
          <a:xfrm>
            <a:off x="1000125" y="3765550"/>
            <a:ext cx="7429500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algn="ctr"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  <a:defRPr/>
            </a:pPr>
            <a:endParaRPr lang="zh-CN" altLang="en-US" sz="2800" kern="0" dirty="0">
              <a:solidFill>
                <a:srgbClr val="292929"/>
              </a:solidFill>
              <a:ea typeface="楷体_GB2312" pitchFamily="49" charset="-122"/>
            </a:endParaRP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228600" y="1428750"/>
            <a:ext cx="2514600" cy="2514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zh-CN" sz="2400">
              <a:solidFill>
                <a:srgbClr val="292929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hidden">
          <a:xfrm>
            <a:off x="0" y="2190750"/>
            <a:ext cx="4724400" cy="1143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zh-CN" sz="2400">
              <a:solidFill>
                <a:srgbClr val="292929"/>
              </a:solidFill>
              <a:ea typeface="宋体" pitchFamily="2" charset="-122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hidden">
          <a:xfrm>
            <a:off x="3962400" y="2190750"/>
            <a:ext cx="47244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zh-CN" sz="2400">
              <a:solidFill>
                <a:srgbClr val="292929"/>
              </a:solidFill>
              <a:ea typeface="宋体" pitchFamily="2" charset="-122"/>
            </a:endParaRP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68413"/>
            <a:ext cx="9117013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D:\Research Resource\-- Misc --\南大标志集合\图片1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90513" y="357188"/>
            <a:ext cx="256698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D:\Research Resource\-- Misc --\南大标志集合\图片3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378700" y="6299200"/>
            <a:ext cx="7143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8"/>
          <p:cNvSpPr txBox="1">
            <a:spLocks noChangeArrowheads="1"/>
          </p:cNvSpPr>
          <p:nvPr userDrawn="1"/>
        </p:nvSpPr>
        <p:spPr>
          <a:xfrm>
            <a:off x="2751138" y="6284913"/>
            <a:ext cx="3643312" cy="428625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altLang="zh-CN" sz="2000" dirty="0" smtClean="0">
                <a:effectLst/>
                <a:ea typeface="楷体_GB2312" pitchFamily="49" charset="-122"/>
              </a:rPr>
              <a:t>ISSTA 2013</a:t>
            </a:r>
            <a:endParaRPr lang="en-US" altLang="zh-CN" sz="2000" dirty="0">
              <a:effectLst/>
              <a:ea typeface="楷体_GB2312" pitchFamily="49" charset="-122"/>
            </a:endParaRPr>
          </a:p>
        </p:txBody>
      </p:sp>
      <p:pic>
        <p:nvPicPr>
          <p:cNvPr id="13" name="图片 13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516688" y="476250"/>
            <a:ext cx="2447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838200" y="1957374"/>
            <a:ext cx="7405688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125538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zh-CN" sz="2400">
              <a:solidFill>
                <a:srgbClr val="292929"/>
              </a:solidFill>
              <a:ea typeface="宋体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47800" y="1125538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zh-CN" sz="2400">
              <a:solidFill>
                <a:srgbClr val="292929"/>
              </a:solidFill>
              <a:ea typeface="宋体" pitchFamily="2" charset="-122"/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88" y="6092825"/>
            <a:ext cx="9117012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Research Resource\-- Misc --\南大标志集合\图片3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136404" y="6237288"/>
            <a:ext cx="5715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6858048" cy="76678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3131840" y="6237288"/>
            <a:ext cx="4032448" cy="455612"/>
          </a:xfrm>
        </p:spPr>
        <p:txBody>
          <a:bodyPr/>
          <a:lstStyle>
            <a:lvl1pPr algn="ctr">
              <a:defRPr kumimoji="1" sz="1600" b="0" i="1" dirty="0" smtClean="0">
                <a:solidFill>
                  <a:srgbClr val="292929"/>
                </a:solidFill>
                <a:effectLst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Software Engineering Group</a:t>
            </a:r>
          </a:p>
        </p:txBody>
      </p:sp>
      <p:sp>
        <p:nvSpPr>
          <p:cNvPr id="12" name="日期占位符 1"/>
          <p:cNvSpPr>
            <a:spLocks noGrp="1"/>
          </p:cNvSpPr>
          <p:nvPr>
            <p:ph type="dt" sz="half" idx="11"/>
          </p:nvPr>
        </p:nvSpPr>
        <p:spPr>
          <a:xfrm>
            <a:off x="539750" y="6308725"/>
            <a:ext cx="1295400" cy="374650"/>
          </a:xfrm>
        </p:spPr>
        <p:txBody>
          <a:bodyPr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715251-EBD7-4211-AD87-226045F7C657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172772" y="6294438"/>
            <a:ext cx="647700" cy="374650"/>
          </a:xfrm>
        </p:spPr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F1E5FE-2DED-4CCA-B0FD-A2E206E01A05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  <p:pic>
        <p:nvPicPr>
          <p:cNvPr id="14" name="Picture 2" descr="D:\Research Resource\-- Misc --\南大标志集合\图片1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948264" y="332656"/>
            <a:ext cx="216627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56165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142287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pic>
        <p:nvPicPr>
          <p:cNvPr id="26628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988" y="6092825"/>
            <a:ext cx="9117012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日期占位符 1"/>
          <p:cNvSpPr>
            <a:spLocks noGrp="1"/>
          </p:cNvSpPr>
          <p:nvPr>
            <p:ph type="dt" sz="half" idx="2"/>
          </p:nvPr>
        </p:nvSpPr>
        <p:spPr>
          <a:xfrm>
            <a:off x="415925" y="63182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AA66BA8-AD83-46D3-ACED-836D55517F45}" type="datetime1">
              <a:rPr lang="zh-CN" altLang="en-US"/>
              <a:pPr>
                <a:defRPr/>
              </a:pPr>
              <a:t>7/17/13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7375" y="63293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Software Engineering Group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659563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28DD004-8787-45D3-BFA1-0621916D2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Ø"/>
        <a:defRPr sz="2400">
          <a:solidFill>
            <a:schemeClr val="tx1"/>
          </a:solidFill>
          <a:latin typeface="Arial" charset="0"/>
          <a:ea typeface="+mn-ea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Arial" charset="0"/>
          <a:ea typeface="+mn-ea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Ø"/>
        <a:defRPr sz="2000">
          <a:solidFill>
            <a:schemeClr val="tx1"/>
          </a:solidFill>
          <a:latin typeface="Arial" charset="0"/>
          <a:ea typeface="+mn-ea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Arial" charset="0"/>
          <a:ea typeface="+mn-ea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5.wmf"/><Relationship Id="rId6" Type="http://schemas.openxmlformats.org/officeDocument/2006/relationships/oleObject" Target="../embeddings/oleObject10.bin"/><Relationship Id="rId7" Type="http://schemas.openxmlformats.org/officeDocument/2006/relationships/image" Target="../media/image16.wmf"/><Relationship Id="rId8" Type="http://schemas.openxmlformats.org/officeDocument/2006/relationships/oleObject" Target="../embeddings/oleObject11.bin"/><Relationship Id="rId9" Type="http://schemas.openxmlformats.org/officeDocument/2006/relationships/image" Target="../media/image1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8.w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19.wmf"/><Relationship Id="rId8" Type="http://schemas.openxmlformats.org/officeDocument/2006/relationships/oleObject" Target="../embeddings/oleObject14.bin"/><Relationship Id="rId9" Type="http://schemas.openxmlformats.org/officeDocument/2006/relationships/image" Target="../media/image20.wmf"/><Relationship Id="rId10" Type="http://schemas.openxmlformats.org/officeDocument/2006/relationships/oleObject" Target="../embeddings/oleObject15.bin"/><Relationship Id="rId11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22.wmf"/><Relationship Id="rId6" Type="http://schemas.openxmlformats.org/officeDocument/2006/relationships/oleObject" Target="../embeddings/oleObject17.bin"/><Relationship Id="rId7" Type="http://schemas.openxmlformats.org/officeDocument/2006/relationships/image" Target="../media/image23.wmf"/><Relationship Id="rId8" Type="http://schemas.openxmlformats.org/officeDocument/2006/relationships/oleObject" Target="../embeddings/oleObject18.bin"/><Relationship Id="rId9" Type="http://schemas.openxmlformats.org/officeDocument/2006/relationships/image" Target="../media/image24.wmf"/><Relationship Id="rId10" Type="http://schemas.openxmlformats.org/officeDocument/2006/relationships/oleObject" Target="../embeddings/oleObject19.bin"/><Relationship Id="rId11" Type="http://schemas.openxmlformats.org/officeDocument/2006/relationships/image" Target="../media/image25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diagramLayout" Target="../diagrams/layout3.xml"/><Relationship Id="rId12" Type="http://schemas.openxmlformats.org/officeDocument/2006/relationships/diagramQuickStyle" Target="../diagrams/quickStyle3.xml"/><Relationship Id="rId13" Type="http://schemas.openxmlformats.org/officeDocument/2006/relationships/diagramColors" Target="../diagrams/colors3.xml"/><Relationship Id="rId14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5" Type="http://schemas.openxmlformats.org/officeDocument/2006/relationships/diagramData" Target="../diagrams/data2.xml"/><Relationship Id="rId6" Type="http://schemas.openxmlformats.org/officeDocument/2006/relationships/diagramLayout" Target="../diagrams/layout2.xml"/><Relationship Id="rId7" Type="http://schemas.openxmlformats.org/officeDocument/2006/relationships/diagramQuickStyle" Target="../diagrams/quickStyle2.xml"/><Relationship Id="rId8" Type="http://schemas.openxmlformats.org/officeDocument/2006/relationships/diagramColors" Target="../diagrams/colors2.xml"/><Relationship Id="rId9" Type="http://schemas.microsoft.com/office/2007/relationships/diagramDrawing" Target="../diagrams/drawing2.xml"/><Relationship Id="rId10" Type="http://schemas.openxmlformats.org/officeDocument/2006/relationships/diagramData" Target="../diagrams/data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e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1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8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9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10.emf"/><Relationship Id="rId10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71550" y="2060575"/>
            <a:ext cx="7405688" cy="1600200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Dynamically Validating Static Memory Leak Warnings</a:t>
            </a:r>
            <a:endParaRPr lang="zh-CN" alt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3861048"/>
            <a:ext cx="6336704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err="1" smtClean="0">
                <a:solidFill>
                  <a:srgbClr val="0000CC"/>
                </a:solidFill>
              </a:rPr>
              <a:t>Mengchen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Li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algn="ctr"/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ctr"/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ctr"/>
            <a:r>
              <a:rPr lang="en-US" altLang="zh-CN" sz="2000" b="1" dirty="0" smtClean="0">
                <a:solidFill>
                  <a:schemeClr val="tx2"/>
                </a:solidFill>
              </a:rPr>
              <a:t>Joint work with: </a:t>
            </a:r>
          </a:p>
          <a:p>
            <a:pPr algn="ctr"/>
            <a:r>
              <a:rPr lang="en-US" altLang="zh-CN" sz="2000" b="1" dirty="0" err="1" smtClean="0">
                <a:solidFill>
                  <a:srgbClr val="0000CC"/>
                </a:solidFill>
              </a:rPr>
              <a:t>Yuanjun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Chen, </a:t>
            </a:r>
            <a:r>
              <a:rPr lang="en-US" altLang="zh-CN" sz="2000" b="1" dirty="0" err="1" smtClean="0">
                <a:solidFill>
                  <a:srgbClr val="0000CC"/>
                </a:solidFill>
              </a:rPr>
              <a:t>Linzhang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Wang, </a:t>
            </a:r>
            <a:r>
              <a:rPr lang="en-US" altLang="zh-CN" sz="2000" b="1" dirty="0" smtClean="0">
                <a:solidFill>
                  <a:schemeClr val="tx2"/>
                </a:solidFill>
              </a:rPr>
              <a:t>Nanjing University</a:t>
            </a:r>
          </a:p>
          <a:p>
            <a:pPr algn="ctr"/>
            <a:r>
              <a:rPr lang="en-US" altLang="zh-CN" sz="2000" b="1" dirty="0" err="1" smtClean="0">
                <a:solidFill>
                  <a:srgbClr val="0000CC"/>
                </a:solidFill>
              </a:rPr>
              <a:t>Guoqing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err="1" smtClean="0">
                <a:solidFill>
                  <a:srgbClr val="0000CC"/>
                </a:solidFill>
              </a:rPr>
              <a:t>Xu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, </a:t>
            </a:r>
            <a:r>
              <a:rPr lang="en-US" altLang="zh-CN" sz="2000" b="1" dirty="0" smtClean="0">
                <a:solidFill>
                  <a:schemeClr val="tx2"/>
                </a:solidFill>
              </a:rPr>
              <a:t>University of California, Irvine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B81A7-BC34-4BDB-AE85-B47B2F83A5EE}" type="slidenum">
              <a:rPr lang="zh-CN" altLang="en-US"/>
              <a:pPr>
                <a:defRPr/>
              </a:pPr>
              <a:t>10</a:t>
            </a:fld>
            <a:endParaRPr lang="zh-CN" altLang="en-US"/>
          </a:p>
        </p:txBody>
      </p:sp>
      <p:sp>
        <p:nvSpPr>
          <p:cNvPr id="6258" name="标题 12"/>
          <p:cNvSpPr txBox="1">
            <a:spLocks/>
          </p:cNvSpPr>
          <p:nvPr/>
        </p:nvSpPr>
        <p:spPr bwMode="auto">
          <a:xfrm>
            <a:off x="467544" y="260648"/>
            <a:ext cx="6858000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altLang="zh-CN" sz="3200" dirty="0"/>
              <a:t>Basic </a:t>
            </a:r>
            <a:r>
              <a:rPr lang="en-US" altLang="zh-CN" sz="3200" dirty="0" smtClean="0"/>
              <a:t>Idea</a:t>
            </a:r>
            <a:endParaRPr lang="zh-CN" altLang="en-US" sz="3200" dirty="0"/>
          </a:p>
        </p:txBody>
      </p:sp>
      <p:sp>
        <p:nvSpPr>
          <p:cNvPr id="6259" name="内容占位符 3"/>
          <p:cNvSpPr txBox="1">
            <a:spLocks/>
          </p:cNvSpPr>
          <p:nvPr/>
        </p:nvSpPr>
        <p:spPr bwMode="auto">
          <a:xfrm>
            <a:off x="755650" y="1412875"/>
            <a:ext cx="6840538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altLang="zh-CN" sz="2800" dirty="0"/>
              <a:t>To approximate the ideal condition:</a:t>
            </a:r>
          </a:p>
          <a:p>
            <a:pPr marL="889000" lvl="1" indent="-439738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en-US" altLang="zh-CN" sz="2200" dirty="0"/>
              <a:t>T</a:t>
            </a:r>
          </a:p>
          <a:p>
            <a:pPr marL="889000" lvl="1" indent="-439738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en-US" altLang="zh-CN" sz="2200" dirty="0"/>
              <a:t>F</a:t>
            </a:r>
          </a:p>
          <a:p>
            <a:pPr marL="889000" lvl="1" indent="-439738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924300" y="1908175"/>
            <a:ext cx="1555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MUST-LEAK</a:t>
            </a:r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924300" y="2339975"/>
            <a:ext cx="3398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LIKELY-NOT-LEAK and BLOAT</a:t>
            </a:r>
            <a:endParaRPr lang="zh-CN" altLang="en-US"/>
          </a:p>
        </p:txBody>
      </p:sp>
      <p:sp>
        <p:nvSpPr>
          <p:cNvPr id="11" name="右箭头 10"/>
          <p:cNvSpPr/>
          <p:nvPr/>
        </p:nvSpPr>
        <p:spPr bwMode="auto">
          <a:xfrm rot="10800000">
            <a:off x="2555875" y="1979613"/>
            <a:ext cx="1008063" cy="29686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latin typeface="Times New Roman" charset="0"/>
              <a:ea typeface="宋体" pitchFamily="2" charset="-122"/>
            </a:endParaRPr>
          </a:p>
        </p:txBody>
      </p:sp>
      <p:sp>
        <p:nvSpPr>
          <p:cNvPr id="12" name="右箭头 11"/>
          <p:cNvSpPr/>
          <p:nvPr/>
        </p:nvSpPr>
        <p:spPr bwMode="auto">
          <a:xfrm rot="10800000">
            <a:off x="2555875" y="2339975"/>
            <a:ext cx="1008063" cy="296863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latin typeface="Times New Roman" charset="0"/>
              <a:ea typeface="宋体" pitchFamily="2" charset="-122"/>
            </a:endParaRPr>
          </a:p>
        </p:txBody>
      </p:sp>
      <p:graphicFrame>
        <p:nvGraphicFramePr>
          <p:cNvPr id="6254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65930"/>
              </p:ext>
            </p:extLst>
          </p:nvPr>
        </p:nvGraphicFramePr>
        <p:xfrm>
          <a:off x="1116013" y="2852738"/>
          <a:ext cx="6769100" cy="343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" name="Visio" r:id="rId4" imgW="5219037" imgH="2647239" progId="Visio.Drawing.11">
                  <p:embed/>
                </p:oleObj>
              </mc:Choice>
              <mc:Fallback>
                <p:oleObj name="Visio" r:id="rId4" imgW="5219037" imgH="2647239" progId="Visio.Drawing.11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52738"/>
                        <a:ext cx="6769100" cy="343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0" name="Object 776"/>
          <p:cNvGraphicFramePr>
            <a:graphicFrameLocks noChangeAspect="1"/>
          </p:cNvGraphicFramePr>
          <p:nvPr/>
        </p:nvGraphicFramePr>
        <p:xfrm>
          <a:off x="4465638" y="1052513"/>
          <a:ext cx="4138612" cy="51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2" name="Visio" r:id="rId4" imgW="3524760" imgH="4415400" progId="Visio.Drawing.11">
                  <p:embed/>
                </p:oleObj>
              </mc:Choice>
              <mc:Fallback>
                <p:oleObj name="Visio" r:id="rId4" imgW="3524760" imgH="4415400" progId="Visio.Drawing.11">
                  <p:embed/>
                  <p:pic>
                    <p:nvPicPr>
                      <p:cNvPr id="0" name="Picture 7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638" y="1052513"/>
                        <a:ext cx="4138612" cy="518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3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858000" cy="766762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Category</a:t>
            </a:r>
            <a:r>
              <a:rPr lang="zh-CN" altLang="en-US" dirty="0" smtClean="0">
                <a:ea typeface="宋体" charset="-122"/>
              </a:rPr>
              <a:t>：</a:t>
            </a:r>
            <a:r>
              <a:rPr lang="en-US" altLang="zh-CN" dirty="0" smtClean="0">
                <a:ea typeface="宋体" charset="-122"/>
              </a:rPr>
              <a:t>MUST-LEAK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395288" y="1557338"/>
            <a:ext cx="3313112" cy="57308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zh-CN" sz="2400" kern="1200" dirty="0" smtClean="0">
                <a:latin typeface="Times New Roman" pitchFamily="18" charset="0"/>
                <a:cs typeface="Times New Roman" pitchFamily="18" charset="0"/>
              </a:rPr>
              <a:t>MUST-LEAK</a:t>
            </a:r>
            <a:r>
              <a:rPr lang="en-US" altLang="zh-CN" sz="2000" kern="12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30112-5A86-40F9-816E-7D23112F08F8}" type="slidenum">
              <a:rPr lang="zh-CN" altLang="en-US"/>
              <a:pPr>
                <a:defRPr/>
              </a:pPr>
              <a:t>11</a:t>
            </a:fld>
            <a:endParaRPr lang="zh-CN" altLang="en-US"/>
          </a:p>
        </p:txBody>
      </p:sp>
      <p:graphicFrame>
        <p:nvGraphicFramePr>
          <p:cNvPr id="21" name="Object 777"/>
          <p:cNvGraphicFramePr>
            <a:graphicFrameLocks noChangeAspect="1"/>
          </p:cNvGraphicFramePr>
          <p:nvPr/>
        </p:nvGraphicFramePr>
        <p:xfrm>
          <a:off x="6611938" y="2636838"/>
          <a:ext cx="199231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3" name="Visio" r:id="rId6" imgW="1697760" imgH="552240" progId="Visio.Drawing.11">
                  <p:embed/>
                </p:oleObj>
              </mc:Choice>
              <mc:Fallback>
                <p:oleObj name="Visio" r:id="rId6" imgW="1697760" imgH="552240" progId="Visio.Drawing.11">
                  <p:embed/>
                  <p:pic>
                    <p:nvPicPr>
                      <p:cNvPr id="0" name="Picture 7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938" y="2636838"/>
                        <a:ext cx="1992312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78"/>
          <p:cNvGraphicFramePr>
            <a:graphicFrameLocks noChangeAspect="1"/>
          </p:cNvGraphicFramePr>
          <p:nvPr/>
        </p:nvGraphicFramePr>
        <p:xfrm>
          <a:off x="6804025" y="3789363"/>
          <a:ext cx="129698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4" name="Visio" r:id="rId8" imgW="1049760" imgH="516960" progId="Visio.Drawing.11">
                  <p:embed/>
                </p:oleObj>
              </mc:Choice>
              <mc:Fallback>
                <p:oleObj name="Visio" r:id="rId8" imgW="1049760" imgH="516960" progId="Visio.Drawing.11">
                  <p:embed/>
                  <p:pic>
                    <p:nvPicPr>
                      <p:cNvPr id="0" name="Picture 7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3789363"/>
                        <a:ext cx="129698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395288" y="4652963"/>
            <a:ext cx="3384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reclaimed (freed) </a:t>
            </a:r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before the end of the execution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95288" y="2205038"/>
            <a:ext cx="4117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(1) along at least one execution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95288" y="2781300"/>
            <a:ext cx="40417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(2) an object created by the reported leaking allocation site </a:t>
            </a:r>
            <a:r>
              <a:rPr lang="en-US" altLang="zh-CN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altLang="zh-C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1" name="矩形 9"/>
          <p:cNvSpPr>
            <a:spLocks noChangeArrowheads="1"/>
          </p:cNvSpPr>
          <p:nvPr/>
        </p:nvSpPr>
        <p:spPr bwMode="auto">
          <a:xfrm>
            <a:off x="8532813" y="2668588"/>
            <a:ext cx="298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zh-CN" altLang="en-US" sz="2000"/>
          </a:p>
        </p:txBody>
      </p:sp>
      <p:sp>
        <p:nvSpPr>
          <p:cNvPr id="1812" name="矩形 14"/>
          <p:cNvSpPr>
            <a:spLocks noChangeArrowheads="1"/>
          </p:cNvSpPr>
          <p:nvPr/>
        </p:nvSpPr>
        <p:spPr bwMode="auto">
          <a:xfrm>
            <a:off x="8101013" y="3860800"/>
            <a:ext cx="298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zh-CN" alt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8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0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858000" cy="766762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Category</a:t>
            </a:r>
            <a:r>
              <a:rPr lang="zh-CN" altLang="en-US" dirty="0" smtClean="0">
                <a:ea typeface="宋体" charset="-122"/>
              </a:rPr>
              <a:t>：</a:t>
            </a:r>
            <a:r>
              <a:rPr lang="en-US" altLang="zh-CN" dirty="0" smtClean="0">
                <a:ea typeface="宋体" charset="-122"/>
              </a:rPr>
              <a:t>LIKELY-NOT-LEAK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334963" y="1554163"/>
            <a:ext cx="3444875" cy="576262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zh-CN" sz="2400" kern="1200" dirty="0" smtClean="0">
                <a:latin typeface="Times New Roman" pitchFamily="18" charset="0"/>
                <a:cs typeface="Times New Roman" pitchFamily="18" charset="0"/>
              </a:rPr>
              <a:t>LIKELY-NOT-LEAK </a:t>
            </a:r>
            <a:r>
              <a:rPr lang="en-US" altLang="zh-CN" sz="2400" kern="12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zh-CN" sz="2400" kern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BE2A6-A295-44DF-B2D5-5C7F7BB2C46E}" type="slidenum">
              <a:rPr lang="zh-CN" altLang="en-US"/>
              <a:pPr>
                <a:defRPr/>
              </a:pPr>
              <a:t>12</a:t>
            </a:fld>
            <a:endParaRPr lang="zh-CN" altLang="en-US"/>
          </a:p>
        </p:txBody>
      </p:sp>
      <p:graphicFrame>
        <p:nvGraphicFramePr>
          <p:cNvPr id="3046" name="Object 998"/>
          <p:cNvGraphicFramePr>
            <a:graphicFrameLocks noChangeAspect="1"/>
          </p:cNvGraphicFramePr>
          <p:nvPr/>
        </p:nvGraphicFramePr>
        <p:xfrm>
          <a:off x="4610100" y="1166813"/>
          <a:ext cx="4283075" cy="508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956" name="Visio" r:id="rId4" imgW="3524760" imgH="4181040" progId="Visio.Drawing.11">
                  <p:embed/>
                </p:oleObj>
              </mc:Choice>
              <mc:Fallback>
                <p:oleObj name="Visio" r:id="rId4" imgW="3524760" imgH="4181040" progId="Visio.Drawing.11">
                  <p:embed/>
                  <p:pic>
                    <p:nvPicPr>
                      <p:cNvPr id="0" name="Picture 9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1166813"/>
                        <a:ext cx="4283075" cy="508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99"/>
          <p:cNvGraphicFramePr>
            <a:graphicFrameLocks noChangeAspect="1"/>
          </p:cNvGraphicFramePr>
          <p:nvPr/>
        </p:nvGraphicFramePr>
        <p:xfrm>
          <a:off x="6831013" y="2636838"/>
          <a:ext cx="2062162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957" name="Visio" r:id="rId6" imgW="1697760" imgH="689760" progId="Visio.Drawing.11">
                  <p:embed/>
                </p:oleObj>
              </mc:Choice>
              <mc:Fallback>
                <p:oleObj name="Visio" r:id="rId6" imgW="1697760" imgH="689760" progId="Visio.Drawing.11">
                  <p:embed/>
                  <p:pic>
                    <p:nvPicPr>
                      <p:cNvPr id="0" name="Picture 9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1013" y="2636838"/>
                        <a:ext cx="2062162" cy="83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00"/>
          <p:cNvGraphicFramePr>
            <a:graphicFrameLocks noChangeAspect="1"/>
          </p:cNvGraphicFramePr>
          <p:nvPr/>
        </p:nvGraphicFramePr>
        <p:xfrm>
          <a:off x="5219700" y="4632325"/>
          <a:ext cx="176688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958" name="Visio" r:id="rId8" imgW="1454040" imgH="455040" progId="Visio.Drawing.11">
                  <p:embed/>
                </p:oleObj>
              </mc:Choice>
              <mc:Fallback>
                <p:oleObj name="Visio" r:id="rId8" imgW="1454040" imgH="455040" progId="Visio.Drawing.11">
                  <p:embed/>
                  <p:pic>
                    <p:nvPicPr>
                      <p:cNvPr id="0" name="Picture 10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632325"/>
                        <a:ext cx="1766888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01"/>
          <p:cNvGraphicFramePr>
            <a:graphicFrameLocks noChangeAspect="1"/>
          </p:cNvGraphicFramePr>
          <p:nvPr/>
        </p:nvGraphicFramePr>
        <p:xfrm>
          <a:off x="5964238" y="5195888"/>
          <a:ext cx="27844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959" name="Visio" r:id="rId10" imgW="2291040" imgH="383040" progId="Visio.Drawing.11">
                  <p:embed/>
                </p:oleObj>
              </mc:Choice>
              <mc:Fallback>
                <p:oleObj name="Visio" r:id="rId10" imgW="2291040" imgH="383040" progId="Visio.Drawing.11">
                  <p:embed/>
                  <p:pic>
                    <p:nvPicPr>
                      <p:cNvPr id="0" name="Picture 10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4238" y="5195888"/>
                        <a:ext cx="278447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23850" y="2133600"/>
            <a:ext cx="424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(1)along all executions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06388" y="2814638"/>
            <a:ext cx="42433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(2)objects created by </a:t>
            </a:r>
            <a:r>
              <a:rPr lang="en-US" altLang="zh-CN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 in all tests 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323850" y="4508500"/>
            <a:ext cx="42418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are accessed </a:t>
            </a:r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after point </a:t>
            </a:r>
            <a:r>
              <a:rPr lang="en-US" altLang="zh-CN" sz="2400" u="sng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 and 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306388" y="5229225"/>
            <a:ext cx="38338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(4) </a:t>
            </a: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are reclaimed </a:t>
            </a:r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in the end</a:t>
            </a:r>
          </a:p>
        </p:txBody>
      </p:sp>
      <p:sp>
        <p:nvSpPr>
          <p:cNvPr id="7" name="椭圆 6"/>
          <p:cNvSpPr/>
          <p:nvPr/>
        </p:nvSpPr>
        <p:spPr bwMode="auto">
          <a:xfrm>
            <a:off x="7092950" y="3141663"/>
            <a:ext cx="1582738" cy="271462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latin typeface="Times New Roman" charset="0"/>
              <a:ea typeface="宋体" pitchFamily="2" charset="-122"/>
            </a:endParaRPr>
          </a:p>
        </p:txBody>
      </p:sp>
      <p:sp>
        <p:nvSpPr>
          <p:cNvPr id="17" name="椭圆 16"/>
          <p:cNvSpPr/>
          <p:nvPr/>
        </p:nvSpPr>
        <p:spPr bwMode="auto">
          <a:xfrm>
            <a:off x="5940425" y="5245100"/>
            <a:ext cx="2879725" cy="344488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latin typeface="Times New Roman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7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8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858000" cy="766762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Category</a:t>
            </a:r>
            <a:r>
              <a:rPr lang="zh-CN" altLang="en-US" dirty="0" smtClean="0">
                <a:ea typeface="宋体" charset="-122"/>
              </a:rPr>
              <a:t>：</a:t>
            </a:r>
            <a:r>
              <a:rPr lang="en-US" altLang="zh-CN" dirty="0" smtClean="0">
                <a:ea typeface="宋体" charset="-122"/>
              </a:rPr>
              <a:t>BLOAT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54B93-32EF-4435-9460-0214D4A06726}" type="slidenum">
              <a:rPr lang="zh-CN" altLang="en-US"/>
              <a:pPr>
                <a:defRPr/>
              </a:pPr>
              <a:t>13</a:t>
            </a:fld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23850" y="2133600"/>
            <a:ext cx="424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(1)along all executions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2814638"/>
            <a:ext cx="42433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(2)objects created by </a:t>
            </a:r>
            <a:r>
              <a:rPr lang="en-US" altLang="zh-CN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 in all tests 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23850" y="4508500"/>
            <a:ext cx="42418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are never used </a:t>
            </a:r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after point </a:t>
            </a:r>
            <a:r>
              <a:rPr lang="en-US" altLang="zh-CN" sz="2400" u="sng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 (stale) 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06388" y="5262563"/>
            <a:ext cx="3833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(4) </a:t>
            </a: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are reclaimed </a:t>
            </a:r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in the end</a:t>
            </a:r>
          </a:p>
        </p:txBody>
      </p:sp>
      <p:sp>
        <p:nvSpPr>
          <p:cNvPr id="13" name="内容占位符 3"/>
          <p:cNvSpPr>
            <a:spLocks noGrp="1"/>
          </p:cNvSpPr>
          <p:nvPr>
            <p:ph idx="1"/>
          </p:nvPr>
        </p:nvSpPr>
        <p:spPr>
          <a:xfrm>
            <a:off x="334963" y="1554163"/>
            <a:ext cx="3444875" cy="576262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zh-CN" sz="2400" kern="1200" dirty="0" smtClean="0">
                <a:latin typeface="Times New Roman" pitchFamily="18" charset="0"/>
                <a:cs typeface="Times New Roman" pitchFamily="18" charset="0"/>
              </a:rPr>
              <a:t>BLOAT:</a:t>
            </a:r>
          </a:p>
        </p:txBody>
      </p:sp>
      <p:graphicFrame>
        <p:nvGraphicFramePr>
          <p:cNvPr id="4054" name="Object 982"/>
          <p:cNvGraphicFramePr>
            <a:graphicFrameLocks noChangeAspect="1"/>
          </p:cNvGraphicFramePr>
          <p:nvPr/>
        </p:nvGraphicFramePr>
        <p:xfrm>
          <a:off x="4491038" y="1155700"/>
          <a:ext cx="4281487" cy="508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4" name="Visio" r:id="rId4" imgW="3524760" imgH="4181040" progId="Visio.Drawing.11">
                  <p:embed/>
                </p:oleObj>
              </mc:Choice>
              <mc:Fallback>
                <p:oleObj name="Visio" r:id="rId4" imgW="3524760" imgH="4181040" progId="Visio.Drawing.11">
                  <p:embed/>
                  <p:pic>
                    <p:nvPicPr>
                      <p:cNvPr id="0" name="Picture 9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038" y="1155700"/>
                        <a:ext cx="4281487" cy="508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83"/>
          <p:cNvGraphicFramePr>
            <a:graphicFrameLocks noChangeAspect="1"/>
          </p:cNvGraphicFramePr>
          <p:nvPr/>
        </p:nvGraphicFramePr>
        <p:xfrm>
          <a:off x="6732588" y="2636838"/>
          <a:ext cx="2062162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5" name="Visio" r:id="rId6" imgW="1697760" imgH="689760" progId="Visio.Drawing.11">
                  <p:embed/>
                </p:oleObj>
              </mc:Choice>
              <mc:Fallback>
                <p:oleObj name="Visio" r:id="rId6" imgW="1697760" imgH="689760" progId="Visio.Drawing.11">
                  <p:embed/>
                  <p:pic>
                    <p:nvPicPr>
                      <p:cNvPr id="0" name="Picture 9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636838"/>
                        <a:ext cx="2062162" cy="83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84"/>
          <p:cNvGraphicFramePr>
            <a:graphicFrameLocks noChangeAspect="1"/>
          </p:cNvGraphicFramePr>
          <p:nvPr/>
        </p:nvGraphicFramePr>
        <p:xfrm>
          <a:off x="5108575" y="4603750"/>
          <a:ext cx="176688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6" name="Visio" r:id="rId8" imgW="1454040" imgH="455040" progId="Visio.Drawing.11">
                  <p:embed/>
                </p:oleObj>
              </mc:Choice>
              <mc:Fallback>
                <p:oleObj name="Visio" r:id="rId8" imgW="1454040" imgH="455040" progId="Visio.Drawing.11">
                  <p:embed/>
                  <p:pic>
                    <p:nvPicPr>
                      <p:cNvPr id="0" name="Picture 9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75" y="4603750"/>
                        <a:ext cx="1766888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85"/>
          <p:cNvGraphicFramePr>
            <a:graphicFrameLocks noChangeAspect="1"/>
          </p:cNvGraphicFramePr>
          <p:nvPr/>
        </p:nvGraphicFramePr>
        <p:xfrm>
          <a:off x="5867400" y="5195888"/>
          <a:ext cx="27844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7" name="Visio" r:id="rId10" imgW="2291040" imgH="383040" progId="Visio.Drawing.11">
                  <p:embed/>
                </p:oleObj>
              </mc:Choice>
              <mc:Fallback>
                <p:oleObj name="Visio" r:id="rId10" imgW="2291040" imgH="383040" progId="Visio.Drawing.11">
                  <p:embed/>
                  <p:pic>
                    <p:nvPicPr>
                      <p:cNvPr id="0" name="Picture 9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195888"/>
                        <a:ext cx="278447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00DB2-EF88-473F-83F5-7F862AF2AED5}" type="slidenum">
              <a:rPr lang="zh-CN" altLang="en-US"/>
              <a:pPr>
                <a:defRPr/>
              </a:pPr>
              <a:t>14</a:t>
            </a:fld>
            <a:endParaRPr lang="zh-CN" altLang="en-US"/>
          </a:p>
        </p:txBody>
      </p:sp>
      <p:sp>
        <p:nvSpPr>
          <p:cNvPr id="34822" name="标题 12"/>
          <p:cNvSpPr>
            <a:spLocks noGrp="1"/>
          </p:cNvSpPr>
          <p:nvPr>
            <p:ph type="title"/>
          </p:nvPr>
        </p:nvSpPr>
        <p:spPr>
          <a:xfrm>
            <a:off x="428625" y="214313"/>
            <a:ext cx="6858000" cy="766762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Basic Idea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34823" name="内容占位符 3"/>
          <p:cNvSpPr>
            <a:spLocks noGrp="1"/>
          </p:cNvSpPr>
          <p:nvPr>
            <p:ph idx="1"/>
          </p:nvPr>
        </p:nvSpPr>
        <p:spPr>
          <a:xfrm>
            <a:off x="395288" y="3140968"/>
            <a:ext cx="8270875" cy="64135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Priority comparisons among the four categories:</a:t>
            </a:r>
            <a:endParaRPr lang="zh-CN" altLang="en-US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endParaRPr lang="en-US" altLang="zh-CN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10" name="Documents"/>
          <p:cNvSpPr>
            <a:spLocks noEditPoints="1" noChangeArrowheads="1"/>
          </p:cNvSpPr>
          <p:nvPr/>
        </p:nvSpPr>
        <p:spPr bwMode="auto">
          <a:xfrm>
            <a:off x="827584" y="1412776"/>
            <a:ext cx="1700212" cy="152082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memory leak warnings</a:t>
            </a:r>
            <a:endParaRPr lang="zh-CN" altLang="en-US" dirty="0"/>
          </a:p>
        </p:txBody>
      </p:sp>
      <p:sp>
        <p:nvSpPr>
          <p:cNvPr id="2" name="右箭头 1"/>
          <p:cNvSpPr/>
          <p:nvPr/>
        </p:nvSpPr>
        <p:spPr bwMode="auto">
          <a:xfrm>
            <a:off x="2915816" y="1844824"/>
            <a:ext cx="1368425" cy="576263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latin typeface="Times New Roman" charset="0"/>
              <a:ea typeface="宋体" pitchFamily="2" charset="-122"/>
            </a:endParaRPr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4499992" y="1446113"/>
            <a:ext cx="1728787" cy="6477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MUST-LEAK</a:t>
            </a:r>
          </a:p>
        </p:txBody>
      </p:sp>
      <p:sp>
        <p:nvSpPr>
          <p:cNvPr id="19" name="Document"/>
          <p:cNvSpPr>
            <a:spLocks noEditPoints="1" noChangeArrowheads="1"/>
          </p:cNvSpPr>
          <p:nvPr/>
        </p:nvSpPr>
        <p:spPr bwMode="auto">
          <a:xfrm>
            <a:off x="4573562" y="2277467"/>
            <a:ext cx="1727200" cy="6477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MAY-LEAK</a:t>
            </a:r>
          </a:p>
        </p:txBody>
      </p:sp>
      <p:sp>
        <p:nvSpPr>
          <p:cNvPr id="21" name="Document"/>
          <p:cNvSpPr>
            <a:spLocks noEditPoints="1" noChangeArrowheads="1"/>
          </p:cNvSpPr>
          <p:nvPr/>
        </p:nvSpPr>
        <p:spPr bwMode="auto">
          <a:xfrm>
            <a:off x="6444680" y="2358926"/>
            <a:ext cx="1728787" cy="6477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BLOAT</a:t>
            </a:r>
          </a:p>
        </p:txBody>
      </p:sp>
      <p:sp>
        <p:nvSpPr>
          <p:cNvPr id="22" name="Document"/>
          <p:cNvSpPr>
            <a:spLocks noEditPoints="1" noChangeArrowheads="1"/>
          </p:cNvSpPr>
          <p:nvPr/>
        </p:nvSpPr>
        <p:spPr bwMode="auto">
          <a:xfrm>
            <a:off x="6301804" y="1412776"/>
            <a:ext cx="1871663" cy="8048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LIKELY-NOT-LEAK</a:t>
            </a:r>
          </a:p>
        </p:txBody>
      </p:sp>
      <p:grpSp>
        <p:nvGrpSpPr>
          <p:cNvPr id="55" name="组合 54"/>
          <p:cNvGrpSpPr/>
          <p:nvPr/>
        </p:nvGrpSpPr>
        <p:grpSpPr>
          <a:xfrm>
            <a:off x="755576" y="5199583"/>
            <a:ext cx="8208912" cy="893713"/>
            <a:chOff x="755576" y="5117122"/>
            <a:chExt cx="8208912" cy="893713"/>
          </a:xfrm>
        </p:grpSpPr>
        <p:cxnSp>
          <p:nvCxnSpPr>
            <p:cNvPr id="66" name="直接箭头连接符 65"/>
            <p:cNvCxnSpPr/>
            <p:nvPr/>
          </p:nvCxnSpPr>
          <p:spPr bwMode="auto">
            <a:xfrm>
              <a:off x="755576" y="5373216"/>
              <a:ext cx="7920880" cy="0"/>
            </a:xfrm>
            <a:prstGeom prst="straightConnector1">
              <a:avLst/>
            </a:prstGeom>
            <a:ln w="38100"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755576" y="5549170"/>
              <a:ext cx="820891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MUST-LEAK &gt; MAY-LEAK &gt; BLOAT&gt; </a:t>
              </a:r>
              <a:r>
                <a:rPr lang="en-US" altLang="zh-CN" sz="2400" dirty="0"/>
                <a:t>LIKELY-NOT-LEAK</a:t>
              </a:r>
              <a:endParaRPr lang="en-US" altLang="zh-CN" sz="2400" dirty="0" smtClean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115437" y="5117122"/>
              <a:ext cx="216088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Fixing Priority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467544" y="3789040"/>
            <a:ext cx="8208912" cy="893713"/>
            <a:chOff x="755576" y="5117122"/>
            <a:chExt cx="8208912" cy="893713"/>
          </a:xfrm>
        </p:grpSpPr>
        <p:cxnSp>
          <p:nvCxnSpPr>
            <p:cNvPr id="70" name="直接箭头连接符 69"/>
            <p:cNvCxnSpPr/>
            <p:nvPr/>
          </p:nvCxnSpPr>
          <p:spPr bwMode="auto">
            <a:xfrm>
              <a:off x="755576" y="5373216"/>
              <a:ext cx="7920880" cy="0"/>
            </a:xfrm>
            <a:prstGeom prst="straightConnector1">
              <a:avLst/>
            </a:prstGeom>
            <a:ln w="38100"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755576" y="5549170"/>
              <a:ext cx="820891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MAY-LEAK &gt; BLOAT&gt; LIKELY-NOT-LEAK &gt; MUST-LEAK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115437" y="5117122"/>
              <a:ext cx="374459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Manual Validation Priority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467543" y="4510861"/>
            <a:ext cx="187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CC"/>
                </a:solidFill>
              </a:rPr>
              <a:t>R</a:t>
            </a:r>
            <a:r>
              <a:rPr lang="en-US" altLang="zh-CN" dirty="0" smtClean="0">
                <a:solidFill>
                  <a:srgbClr val="0000CC"/>
                </a:solidFill>
              </a:rPr>
              <a:t>emain to be validate</a:t>
            </a:r>
            <a:r>
              <a:rPr lang="en-US" altLang="zh-CN" dirty="0">
                <a:solidFill>
                  <a:srgbClr val="0000CC"/>
                </a:solidFill>
              </a:rPr>
              <a:t>d</a:t>
            </a:r>
            <a:endParaRPr lang="zh-CN" altLang="en-US" dirty="0" smtClean="0">
              <a:solidFill>
                <a:srgbClr val="0000CC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915726" y="4571836"/>
            <a:ext cx="338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CC"/>
                </a:solidFill>
              </a:rPr>
              <a:t>Likely to be false warnings</a:t>
            </a:r>
            <a:endParaRPr lang="zh-CN" altLang="en-US" dirty="0" smtClean="0">
              <a:solidFill>
                <a:srgbClr val="0000CC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605958" y="4581128"/>
            <a:ext cx="199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CC"/>
                </a:solidFill>
              </a:rPr>
              <a:t>Need to be fixed</a:t>
            </a:r>
            <a:endParaRPr lang="zh-CN" altLang="en-US" dirty="0" smtClean="0">
              <a:solidFill>
                <a:srgbClr val="0000CC"/>
              </a:solidFill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467544" y="4250705"/>
            <a:ext cx="1584176" cy="906487"/>
          </a:xfrm>
          <a:prstGeom prst="rect">
            <a:avLst/>
          </a:prstGeom>
          <a:noFill/>
          <a:ln w="28575" cap="flat" cmpd="sng" algn="ctr">
            <a:solidFill>
              <a:srgbClr val="0000C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宋体" pitchFamily="2" charset="-122"/>
            </a:endParaRPr>
          </a:p>
        </p:txBody>
      </p:sp>
      <p:sp>
        <p:nvSpPr>
          <p:cNvPr id="80" name="矩形 79"/>
          <p:cNvSpPr/>
          <p:nvPr/>
        </p:nvSpPr>
        <p:spPr bwMode="auto">
          <a:xfrm>
            <a:off x="2339753" y="4221089"/>
            <a:ext cx="3889026" cy="720080"/>
          </a:xfrm>
          <a:prstGeom prst="rect">
            <a:avLst/>
          </a:prstGeom>
          <a:noFill/>
          <a:ln w="28575" cap="flat" cmpd="sng" algn="ctr">
            <a:solidFill>
              <a:srgbClr val="0000C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宋体" pitchFamily="2" charset="-122"/>
            </a:endParaRPr>
          </a:p>
        </p:txBody>
      </p:sp>
      <p:sp>
        <p:nvSpPr>
          <p:cNvPr id="81" name="矩形 80"/>
          <p:cNvSpPr/>
          <p:nvPr/>
        </p:nvSpPr>
        <p:spPr bwMode="auto">
          <a:xfrm>
            <a:off x="6516216" y="4221088"/>
            <a:ext cx="1908509" cy="720080"/>
          </a:xfrm>
          <a:prstGeom prst="rect">
            <a:avLst/>
          </a:prstGeom>
          <a:noFill/>
          <a:ln w="28575" cap="flat" cmpd="sng" algn="ctr">
            <a:solidFill>
              <a:srgbClr val="0000C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56" grpId="0" animBg="1"/>
      <p:bldP spid="80" grpId="0" animBg="1"/>
      <p:bldP spid="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858000" cy="766762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Algorithms 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36867" name="内容占位符 3"/>
          <p:cNvSpPr>
            <a:spLocks noGrp="1"/>
          </p:cNvSpPr>
          <p:nvPr>
            <p:ph idx="1"/>
          </p:nvPr>
        </p:nvSpPr>
        <p:spPr>
          <a:xfrm>
            <a:off x="468313" y="1268413"/>
            <a:ext cx="8142287" cy="4897437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Path-guided </a:t>
            </a:r>
            <a:r>
              <a:rPr lang="en-US" altLang="zh-CN" dirty="0" err="1" smtClean="0">
                <a:ea typeface="宋体" charset="-122"/>
              </a:rPr>
              <a:t>concolic</a:t>
            </a:r>
            <a:r>
              <a:rPr lang="en-US" altLang="zh-CN" dirty="0" smtClean="0">
                <a:ea typeface="宋体" charset="-122"/>
              </a:rPr>
              <a:t> testing</a:t>
            </a:r>
          </a:p>
          <a:p>
            <a:endParaRPr lang="en-US" altLang="zh-CN" dirty="0" smtClean="0">
              <a:ea typeface="宋体" charset="-122"/>
            </a:endParaRPr>
          </a:p>
          <a:p>
            <a:r>
              <a:rPr lang="en-US" altLang="zh-CN" dirty="0" smtClean="0">
                <a:ea typeface="宋体" charset="-122"/>
              </a:rPr>
              <a:t>Object-based state tracking</a:t>
            </a:r>
          </a:p>
          <a:p>
            <a:endParaRPr lang="en-US" altLang="zh-CN" dirty="0" smtClean="0">
              <a:ea typeface="宋体" charset="-122"/>
            </a:endParaRPr>
          </a:p>
          <a:p>
            <a:r>
              <a:rPr lang="en-US" altLang="zh-CN" dirty="0" smtClean="0">
                <a:ea typeface="宋体" charset="-122"/>
              </a:rPr>
              <a:t>Pre-processing: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Instrumentation: declares symbolic variables, marks the path fragment and tracks the usage of each run-time object </a:t>
            </a:r>
          </a:p>
          <a:p>
            <a:pPr lvl="1"/>
            <a:endParaRPr lang="en-US" altLang="zh-CN" sz="2000" dirty="0" smtClean="0">
              <a:ea typeface="宋体" charset="-122"/>
            </a:endParaRPr>
          </a:p>
          <a:p>
            <a:pPr lvl="1"/>
            <a:r>
              <a:rPr lang="en-US" altLang="zh-CN" sz="2000" dirty="0" smtClean="0">
                <a:ea typeface="宋体" charset="-122"/>
              </a:rPr>
              <a:t>Reachability analysis: computed on CFG, direct </a:t>
            </a:r>
            <a:r>
              <a:rPr lang="en-US" altLang="zh-CN" sz="2000" dirty="0" err="1" smtClean="0">
                <a:ea typeface="宋体" charset="-122"/>
              </a:rPr>
              <a:t>concolic</a:t>
            </a:r>
            <a:r>
              <a:rPr lang="en-US" altLang="zh-CN" sz="2000" dirty="0" smtClean="0">
                <a:ea typeface="宋体" charset="-122"/>
              </a:rPr>
              <a:t> testing to cover path fragment more efficiently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A08EA-8EAC-4C91-8F29-9F035A64AD5D}" type="slidenum">
              <a:rPr lang="zh-CN" altLang="en-US"/>
              <a:pPr>
                <a:defRPr/>
              </a:pPr>
              <a:t>15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858000" cy="766762"/>
          </a:xfrm>
        </p:spPr>
        <p:txBody>
          <a:bodyPr/>
          <a:lstStyle/>
          <a:p>
            <a:r>
              <a:rPr lang="en-US" altLang="zh-CN" dirty="0" smtClean="0">
                <a:latin typeface="+mj-lt"/>
                <a:ea typeface="宋体" charset="-122"/>
                <a:cs typeface="Times New Roman" pitchFamily="18" charset="0"/>
              </a:rPr>
              <a:t>Test Generation Illustration</a:t>
            </a:r>
            <a:endParaRPr lang="zh-CN" altLang="en-US" dirty="0" smtClean="0">
              <a:latin typeface="+mj-lt"/>
              <a:ea typeface="宋体" charset="-122"/>
              <a:cs typeface="Times New Roman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5B50D-8FF6-491B-A8F3-262558862CDD}" type="slidenum">
              <a:rPr lang="zh-CN" altLang="en-US"/>
              <a:pPr>
                <a:defRPr/>
              </a:pPr>
              <a:t>16</a:t>
            </a:fld>
            <a:endParaRPr lang="zh-CN" altLang="en-US"/>
          </a:p>
        </p:txBody>
      </p:sp>
      <p:pic>
        <p:nvPicPr>
          <p:cNvPr id="38917" name="Picture 2" descr="C:\Users\lichcat\Desktop\fig600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916113"/>
            <a:ext cx="259238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内容占位符 3"/>
          <p:cNvSpPr txBox="1">
            <a:spLocks/>
          </p:cNvSpPr>
          <p:nvPr/>
        </p:nvSpPr>
        <p:spPr bwMode="auto">
          <a:xfrm>
            <a:off x="4211638" y="1557338"/>
            <a:ext cx="45720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ea typeface="+mn-ea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5273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845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417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989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altLang="zh-CN" sz="2000" dirty="0" smtClean="0"/>
              <a:t>Modified CREST</a:t>
            </a:r>
          </a:p>
          <a:p>
            <a:pPr>
              <a:defRPr/>
            </a:pPr>
            <a:endParaRPr lang="en-US" altLang="zh-CN" sz="2000" dirty="0" smtClean="0"/>
          </a:p>
          <a:p>
            <a:pPr>
              <a:defRPr/>
            </a:pPr>
            <a:r>
              <a:rPr lang="en-US" altLang="zh-CN" sz="2000" dirty="0" smtClean="0"/>
              <a:t>Reachability : for </a:t>
            </a:r>
            <a:r>
              <a:rPr lang="en-US" altLang="zh-CN" sz="2000" dirty="0"/>
              <a:t>each control-flow </a:t>
            </a:r>
            <a:r>
              <a:rPr lang="en-US" altLang="zh-CN" sz="2000" dirty="0" smtClean="0"/>
              <a:t>branch, whether </a:t>
            </a:r>
            <a:r>
              <a:rPr lang="en-US" altLang="zh-CN" sz="2000" dirty="0"/>
              <a:t>the path fragment can be potentially reached from this </a:t>
            </a:r>
            <a:r>
              <a:rPr lang="en-US" altLang="zh-CN" sz="2000" dirty="0" smtClean="0"/>
              <a:t>branch</a:t>
            </a:r>
          </a:p>
          <a:p>
            <a:pPr>
              <a:defRPr/>
            </a:pPr>
            <a:endParaRPr lang="en-US" altLang="zh-CN" sz="2000" dirty="0" smtClean="0"/>
          </a:p>
          <a:p>
            <a:pPr>
              <a:defRPr/>
            </a:pPr>
            <a:r>
              <a:rPr lang="en-US" altLang="zh-CN" sz="2000" dirty="0" smtClean="0"/>
              <a:t>Use </a:t>
            </a:r>
            <a:r>
              <a:rPr lang="en-US" altLang="zh-CN" sz="2000" i="1" dirty="0"/>
              <a:t>a reachability </a:t>
            </a:r>
            <a:r>
              <a:rPr lang="en-US" altLang="zh-CN" sz="2000" i="1" dirty="0" smtClean="0"/>
              <a:t>map </a:t>
            </a:r>
            <a:r>
              <a:rPr lang="en-US" altLang="zh-CN" sz="2000" dirty="0" smtClean="0"/>
              <a:t> to direct </a:t>
            </a:r>
            <a:r>
              <a:rPr lang="en-US" altLang="zh-CN" sz="2000" dirty="0" err="1" smtClean="0"/>
              <a:t>concolic</a:t>
            </a:r>
            <a:r>
              <a:rPr lang="en-US" altLang="zh-CN" sz="2000" dirty="0" smtClean="0"/>
              <a:t> testing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zh-CN" sz="2000" dirty="0" smtClean="0"/>
          </a:p>
          <a:p>
            <a:pPr>
              <a:defRPr/>
            </a:pPr>
            <a:r>
              <a:rPr lang="en-US" altLang="zh-CN" sz="2000" dirty="0"/>
              <a:t>Prune unreachable paths from </a:t>
            </a:r>
            <a:r>
              <a:rPr lang="en-US" altLang="zh-CN" sz="2000" dirty="0" err="1"/>
              <a:t>concolic</a:t>
            </a:r>
            <a:r>
              <a:rPr lang="en-US" altLang="zh-CN" sz="2000" dirty="0"/>
              <a:t> search space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858000" cy="766762"/>
          </a:xfrm>
        </p:spPr>
        <p:txBody>
          <a:bodyPr/>
          <a:lstStyle/>
          <a:p>
            <a:r>
              <a:rPr lang="en-US" altLang="zh-CN" dirty="0" smtClean="0">
                <a:latin typeface="+mj-lt"/>
                <a:ea typeface="宋体" charset="-122"/>
                <a:cs typeface="Times New Roman" pitchFamily="18" charset="0"/>
              </a:rPr>
              <a:t>Update Tracking Data</a:t>
            </a:r>
            <a:endParaRPr lang="zh-CN" altLang="en-US" dirty="0" smtClean="0">
              <a:latin typeface="+mj-lt"/>
              <a:ea typeface="宋体" charset="-122"/>
              <a:cs typeface="Times New Roman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6AFD3-11F8-4D10-BFCD-AAA5ADA98B67}" type="slidenum">
              <a:rPr lang="zh-CN" altLang="en-US"/>
              <a:pPr>
                <a:defRPr/>
              </a:pPr>
              <a:t>17</a:t>
            </a:fld>
            <a:endParaRPr lang="zh-CN" altLang="en-US"/>
          </a:p>
        </p:txBody>
      </p:sp>
      <p:pic>
        <p:nvPicPr>
          <p:cNvPr id="40965" name="Picture 3" descr="C:\Users\lichcat\Desktop\fig500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341438"/>
            <a:ext cx="54800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619250" y="4652963"/>
            <a:ext cx="1300163" cy="75565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latin typeface="Times New Roman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208463" y="4581525"/>
            <a:ext cx="1227137" cy="935038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22776" y="154982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Freed</a:t>
            </a:r>
            <a:r>
              <a:rPr lang="en-US" altLang="zh-CN" sz="1100" i="1" dirty="0" smtClean="0"/>
              <a:t>1</a:t>
            </a:r>
            <a:r>
              <a:rPr lang="en-US" altLang="zh-CN" dirty="0" smtClean="0"/>
              <a:t>: not cover </a:t>
            </a:r>
            <a:r>
              <a:rPr lang="en-US" altLang="zh-CN" u="sng" dirty="0" smtClean="0"/>
              <a:t>p</a:t>
            </a:r>
            <a:r>
              <a:rPr lang="en-US" altLang="zh-CN" dirty="0" smtClean="0"/>
              <a:t> or freed before </a:t>
            </a:r>
            <a:r>
              <a:rPr lang="en-US" altLang="zh-CN" u="sng" dirty="0" smtClean="0"/>
              <a:t>e</a:t>
            </a:r>
            <a:endParaRPr lang="zh-CN" altLang="en-US" u="sng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868144" y="262762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Freed</a:t>
            </a:r>
            <a:r>
              <a:rPr lang="en-US" altLang="zh-CN" sz="1100" i="1" dirty="0"/>
              <a:t>2</a:t>
            </a:r>
            <a:r>
              <a:rPr lang="en-US" altLang="zh-CN" dirty="0" smtClean="0"/>
              <a:t>: BLOAT</a:t>
            </a:r>
            <a:endParaRPr lang="zh-CN" alt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868144" y="328498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Freed</a:t>
            </a:r>
            <a:r>
              <a:rPr lang="en-US" altLang="zh-CN" sz="1100" i="1" dirty="0" smtClean="0"/>
              <a:t>3</a:t>
            </a:r>
            <a:r>
              <a:rPr lang="en-US" altLang="zh-CN" dirty="0" smtClean="0"/>
              <a:t>: LIKELY-NOT-LEAK</a:t>
            </a:r>
            <a:endParaRPr lang="zh-CN" alt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868144" y="414908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LP/</a:t>
            </a:r>
            <a:r>
              <a:rPr lang="en-US" altLang="zh-CN" dirty="0" err="1" smtClean="0"/>
              <a:t>UseAfterLP</a:t>
            </a:r>
            <a:r>
              <a:rPr lang="en-US" altLang="zh-CN" dirty="0" smtClean="0"/>
              <a:t>: MUST-LEAK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858000" cy="766762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Experiment and Evaluation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T</a:t>
            </a:r>
            <a:r>
              <a:rPr lang="en-US" altLang="zh-CN" dirty="0" smtClean="0">
                <a:ea typeface="宋体" charset="-122"/>
              </a:rPr>
              <a:t>wo experiments to evaluate the effectiveness</a:t>
            </a:r>
          </a:p>
          <a:p>
            <a:pPr lvl="1"/>
            <a:r>
              <a:rPr lang="en-US" altLang="zh-CN" dirty="0">
                <a:ea typeface="宋体" charset="-122"/>
              </a:rPr>
              <a:t>P</a:t>
            </a:r>
            <a:r>
              <a:rPr lang="en-US" altLang="zh-CN" dirty="0" smtClean="0">
                <a:ea typeface="宋体" charset="-122"/>
              </a:rPr>
              <a:t>recision and efficiency</a:t>
            </a:r>
          </a:p>
          <a:p>
            <a:pPr lvl="1"/>
            <a:r>
              <a:rPr lang="en-US" altLang="zh-CN" dirty="0">
                <a:ea typeface="宋体" charset="-122"/>
              </a:rPr>
              <a:t>S</a:t>
            </a:r>
            <a:r>
              <a:rPr lang="en-US" altLang="zh-CN" dirty="0" smtClean="0">
                <a:ea typeface="宋体" charset="-122"/>
              </a:rPr>
              <a:t>calability</a:t>
            </a:r>
          </a:p>
          <a:p>
            <a:pPr lvl="1"/>
            <a:endParaRPr lang="en-US" altLang="zh-CN" dirty="0" smtClean="0">
              <a:ea typeface="宋体" charset="-122"/>
            </a:endParaRPr>
          </a:p>
          <a:p>
            <a:r>
              <a:rPr lang="en-US" altLang="zh-CN" dirty="0">
                <a:ea typeface="宋体" charset="-122"/>
              </a:rPr>
              <a:t>T</a:t>
            </a:r>
            <a:r>
              <a:rPr lang="en-US" altLang="zh-CN" dirty="0" smtClean="0">
                <a:ea typeface="宋体" charset="-122"/>
              </a:rPr>
              <a:t>o answer :</a:t>
            </a:r>
          </a:p>
          <a:p>
            <a:pPr lvl="1"/>
            <a:r>
              <a:rPr lang="en-US" altLang="zh-CN" dirty="0">
                <a:ea typeface="宋体" charset="-122"/>
              </a:rPr>
              <a:t>H</a:t>
            </a:r>
            <a:r>
              <a:rPr lang="en-US" altLang="zh-CN" dirty="0" smtClean="0">
                <a:ea typeface="宋体" charset="-122"/>
              </a:rPr>
              <a:t>ow accurate?</a:t>
            </a:r>
          </a:p>
          <a:p>
            <a:pPr lvl="1"/>
            <a:r>
              <a:rPr lang="en-US" altLang="zh-CN" dirty="0" smtClean="0">
                <a:ea typeface="宋体" charset="-122"/>
              </a:rPr>
              <a:t>How much effort can save?</a:t>
            </a:r>
          </a:p>
          <a:p>
            <a:pPr lvl="1"/>
            <a:r>
              <a:rPr lang="en-US" altLang="zh-CN" dirty="0">
                <a:ea typeface="宋体" charset="-122"/>
              </a:rPr>
              <a:t>H</a:t>
            </a:r>
            <a:r>
              <a:rPr lang="en-US" altLang="zh-CN" dirty="0" smtClean="0">
                <a:ea typeface="宋体" charset="-122"/>
              </a:rPr>
              <a:t>ow efficient?</a:t>
            </a:r>
          </a:p>
          <a:p>
            <a:pPr lvl="1"/>
            <a:r>
              <a:rPr lang="en-US" altLang="zh-CN" dirty="0">
                <a:ea typeface="宋体" charset="-122"/>
              </a:rPr>
              <a:t>P</a:t>
            </a:r>
            <a:r>
              <a:rPr lang="en-US" altLang="zh-CN" dirty="0" smtClean="0">
                <a:ea typeface="宋体" charset="-122"/>
              </a:rPr>
              <a:t>erform on large-scale, real-world application?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5FE36F-96E4-46F1-A428-BBEFBA8C41EE}" type="slidenum">
              <a:rPr lang="zh-CN" altLang="en-US"/>
              <a:pPr>
                <a:defRPr/>
              </a:pPr>
              <a:t>18</a:t>
            </a:fld>
            <a:endParaRPr lang="zh-CN" altLang="en-US" dirty="0"/>
          </a:p>
        </p:txBody>
      </p:sp>
      <p:pic>
        <p:nvPicPr>
          <p:cNvPr id="43014" name="Picture 4" descr="C:\Users\seg-demo\AppData\Local\Microsoft\Windows\Temporary Internet Files\Content.IE5\DSOI8IA0\MC90038404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814763"/>
            <a:ext cx="9207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8258100"/>
              </p:ext>
            </p:extLst>
          </p:nvPr>
        </p:nvGraphicFramePr>
        <p:xfrm>
          <a:off x="4521200" y="1362075"/>
          <a:ext cx="3989388" cy="442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图表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902184"/>
              </p:ext>
            </p:extLst>
          </p:nvPr>
        </p:nvGraphicFramePr>
        <p:xfrm>
          <a:off x="417513" y="1362075"/>
          <a:ext cx="3773487" cy="442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矩形 11"/>
          <p:cNvSpPr/>
          <p:nvPr/>
        </p:nvSpPr>
        <p:spPr>
          <a:xfrm>
            <a:off x="971600" y="5067201"/>
            <a:ext cx="7169150" cy="954087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chemeClr val="tx2"/>
                </a:solidFill>
                <a:latin typeface="+mn-lt"/>
                <a:ea typeface="+mn-ea"/>
              </a:rPr>
              <a:t>NO true </a:t>
            </a:r>
            <a:r>
              <a:rPr lang="en-US" altLang="zh-CN" sz="2800" dirty="0" smtClean="0">
                <a:solidFill>
                  <a:schemeClr val="tx2"/>
                </a:solidFill>
                <a:latin typeface="+mn-lt"/>
                <a:ea typeface="+mn-ea"/>
              </a:rPr>
              <a:t>leak is </a:t>
            </a:r>
            <a:r>
              <a:rPr lang="en-US" altLang="zh-CN" sz="2800" dirty="0">
                <a:solidFill>
                  <a:schemeClr val="tx2"/>
                </a:solidFill>
                <a:latin typeface="+mn-lt"/>
                <a:ea typeface="+mn-ea"/>
              </a:rPr>
              <a:t>mistakenly classified into LIKELY-NOT-LEAK and BLOAT</a:t>
            </a:r>
            <a:endParaRPr lang="en-US" altLang="zh-CN" sz="2800" b="1" dirty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5060" name="标题 1"/>
          <p:cNvSpPr>
            <a:spLocks noGrp="1"/>
          </p:cNvSpPr>
          <p:nvPr>
            <p:ph type="title"/>
          </p:nvPr>
        </p:nvSpPr>
        <p:spPr>
          <a:xfrm>
            <a:off x="428625" y="476250"/>
            <a:ext cx="6858000" cy="504825"/>
          </a:xfrm>
        </p:spPr>
        <p:txBody>
          <a:bodyPr/>
          <a:lstStyle/>
          <a:p>
            <a:r>
              <a:rPr lang="en-US" altLang="zh-CN" sz="2200" dirty="0" smtClean="0">
                <a:ea typeface="宋体" charset="-122"/>
              </a:rPr>
              <a:t>Experiment 1: Classiﬁcation Accuracy and Efﬁciency</a:t>
            </a:r>
            <a:endParaRPr lang="zh-CN" altLang="en-US" sz="2200" dirty="0" smtClean="0">
              <a:ea typeface="宋体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F5543-18D2-4A89-B5D4-8140380415A7}" type="slidenum">
              <a:rPr lang="zh-CN" altLang="en-US"/>
              <a:pPr>
                <a:defRPr/>
              </a:pPr>
              <a:t>19</a:t>
            </a:fld>
            <a:endParaRPr lang="zh-CN" altLang="en-US" dirty="0"/>
          </a:p>
        </p:txBody>
      </p:sp>
      <p:graphicFrame>
        <p:nvGraphicFramePr>
          <p:cNvPr id="11" name="内容占位符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095692"/>
              </p:ext>
            </p:extLst>
          </p:nvPr>
        </p:nvGraphicFramePr>
        <p:xfrm>
          <a:off x="434231" y="1412776"/>
          <a:ext cx="8243887" cy="4494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圆角矩形 7"/>
          <p:cNvSpPr/>
          <p:nvPr/>
        </p:nvSpPr>
        <p:spPr bwMode="auto">
          <a:xfrm>
            <a:off x="2411413" y="2060848"/>
            <a:ext cx="720725" cy="2303463"/>
          </a:xfrm>
          <a:prstGeom prst="roundRect">
            <a:avLst/>
          </a:prstGeom>
          <a:noFill/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latin typeface="Times New Roman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10" grpId="0">
        <p:bldAsOne/>
      </p:bldGraphic>
      <p:bldP spid="12" grpId="0" animBg="1"/>
      <p:bldGraphic spid="11" grpId="0">
        <p:bldAsOne/>
      </p:bldGraphic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r>
              <a:rPr lang="zh-CN" altLang="en-US" dirty="0" smtClean="0"/>
              <a:t> </a:t>
            </a:r>
            <a:r>
              <a:rPr lang="en-US" altLang="zh-CN" dirty="0" smtClean="0"/>
              <a:t>&amp; Motivation</a:t>
            </a:r>
          </a:p>
          <a:p>
            <a:r>
              <a:rPr lang="en-US" altLang="zh-CN" dirty="0" smtClean="0"/>
              <a:t>Overview</a:t>
            </a:r>
          </a:p>
          <a:p>
            <a:r>
              <a:rPr lang="en-US" altLang="zh-CN" dirty="0" smtClean="0"/>
              <a:t>Examples</a:t>
            </a:r>
          </a:p>
          <a:p>
            <a:r>
              <a:rPr lang="en-US" altLang="zh-CN" dirty="0" smtClean="0"/>
              <a:t>Algorithms</a:t>
            </a:r>
          </a:p>
          <a:p>
            <a:r>
              <a:rPr lang="en-US" altLang="zh-CN" dirty="0" smtClean="0"/>
              <a:t>Evaluation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Software Engineering Group</a:t>
            </a:r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4715251-EBD7-4211-AD87-226045F7C657}" type="datetime1">
              <a:rPr lang="zh-CN" altLang="en-US" smtClean="0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1E5FE-2DED-4CCA-B0FD-A2E206E01A05}" type="slidenum">
              <a:rPr lang="zh-CN" altLang="en-US" smtClean="0"/>
              <a:pPr>
                <a:defRPr/>
              </a:pPr>
              <a:t>2</a:t>
            </a:fld>
            <a:endParaRPr lang="zh-CN" altLang="en-US" dirty="0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428625" y="214313"/>
            <a:ext cx="6858000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kern="0" dirty="0" smtClean="0">
                <a:latin typeface="+mj-lt"/>
                <a:ea typeface="宋体" charset="-122"/>
                <a:cs typeface="Times New Roman" pitchFamily="18" charset="0"/>
              </a:rPr>
              <a:t>Outline</a:t>
            </a:r>
            <a:endParaRPr lang="zh-CN" altLang="en-US" kern="0" dirty="0" smtClean="0">
              <a:latin typeface="+mj-lt"/>
              <a:ea typeface="宋体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33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E1FB3-AB6B-442E-8861-376E3352074D}" type="slidenum">
              <a:rPr lang="zh-CN" altLang="en-US"/>
              <a:pPr>
                <a:defRPr/>
              </a:pPr>
              <a:t>20</a:t>
            </a:fld>
            <a:endParaRPr lang="zh-CN" altLang="en-US" dirty="0"/>
          </a:p>
        </p:txBody>
      </p:sp>
      <p:graphicFrame>
        <p:nvGraphicFramePr>
          <p:cNvPr id="2" name="内容占位符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700029"/>
              </p:ext>
            </p:extLst>
          </p:nvPr>
        </p:nvGraphicFramePr>
        <p:xfrm>
          <a:off x="468313" y="1484313"/>
          <a:ext cx="8142287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标题 1"/>
          <p:cNvSpPr txBox="1">
            <a:spLocks/>
          </p:cNvSpPr>
          <p:nvPr/>
        </p:nvSpPr>
        <p:spPr bwMode="auto">
          <a:xfrm>
            <a:off x="428625" y="476250"/>
            <a:ext cx="6858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2200" kern="0" dirty="0" smtClean="0"/>
              <a:t>Experiment 1: Classiﬁcation Accuracy and Efﬁciency</a:t>
            </a:r>
            <a:endParaRPr lang="zh-CN" altLang="en-US" sz="2200" kern="0" dirty="0"/>
          </a:p>
        </p:txBody>
      </p:sp>
      <p:graphicFrame>
        <p:nvGraphicFramePr>
          <p:cNvPr id="4" name="图示 3"/>
          <p:cNvGraphicFramePr/>
          <p:nvPr/>
        </p:nvGraphicFramePr>
        <p:xfrm>
          <a:off x="3059832" y="2061195"/>
          <a:ext cx="3063929" cy="3312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标题 1"/>
          <p:cNvSpPr>
            <a:spLocks noGrp="1"/>
          </p:cNvSpPr>
          <p:nvPr>
            <p:ph type="title"/>
          </p:nvPr>
        </p:nvSpPr>
        <p:spPr>
          <a:xfrm>
            <a:off x="428625" y="476250"/>
            <a:ext cx="6858000" cy="504825"/>
          </a:xfrm>
        </p:spPr>
        <p:txBody>
          <a:bodyPr/>
          <a:lstStyle/>
          <a:p>
            <a:r>
              <a:rPr lang="en-US" altLang="zh-CN" sz="2200" dirty="0" smtClean="0">
                <a:ea typeface="宋体" charset="-122"/>
              </a:rPr>
              <a:t>Experiment 1: Classiﬁcation </a:t>
            </a:r>
            <a:r>
              <a:rPr lang="en-US" altLang="zh-CN" sz="2200" dirty="0">
                <a:ea typeface="宋体" charset="-122"/>
              </a:rPr>
              <a:t>A</a:t>
            </a:r>
            <a:r>
              <a:rPr lang="en-US" altLang="zh-CN" sz="2200" dirty="0" smtClean="0">
                <a:ea typeface="宋体" charset="-122"/>
              </a:rPr>
              <a:t>ccuracy and Efﬁciency</a:t>
            </a:r>
            <a:endParaRPr lang="zh-CN" altLang="en-US" sz="2200" dirty="0" smtClean="0">
              <a:ea typeface="宋体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783B7-3B3A-4E8A-A16D-2CBCD1F1B13B}" type="slidenum">
              <a:rPr lang="zh-CN" altLang="en-US"/>
              <a:pPr>
                <a:defRPr/>
              </a:pPr>
              <a:t>21</a:t>
            </a:fld>
            <a:endParaRPr lang="zh-CN" altLang="en-US" dirty="0"/>
          </a:p>
        </p:txBody>
      </p:sp>
      <p:graphicFrame>
        <p:nvGraphicFramePr>
          <p:cNvPr id="2" name="内容占位符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400371"/>
              </p:ext>
            </p:extLst>
          </p:nvPr>
        </p:nvGraphicFramePr>
        <p:xfrm>
          <a:off x="12700" y="1268413"/>
          <a:ext cx="4679950" cy="3960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内容占位符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8749095"/>
              </p:ext>
            </p:extLst>
          </p:nvPr>
        </p:nvGraphicFramePr>
        <p:xfrm>
          <a:off x="4464050" y="1268413"/>
          <a:ext cx="4679950" cy="3960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图示 14"/>
          <p:cNvGraphicFramePr/>
          <p:nvPr/>
        </p:nvGraphicFramePr>
        <p:xfrm>
          <a:off x="1043608" y="4293096"/>
          <a:ext cx="2736304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6" name="图示 15"/>
          <p:cNvGraphicFramePr/>
          <p:nvPr/>
        </p:nvGraphicFramePr>
        <p:xfrm>
          <a:off x="5364088" y="4293096"/>
          <a:ext cx="2736304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Graphic spid="16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5F695-C277-4E68-A36D-E35FD5285DB6}" type="slidenum">
              <a:rPr lang="zh-CN" altLang="en-US"/>
              <a:pPr>
                <a:defRPr/>
              </a:pPr>
              <a:t>22</a:t>
            </a:fld>
            <a:endParaRPr lang="zh-CN" altLang="en-US"/>
          </a:p>
        </p:txBody>
      </p:sp>
      <p:sp>
        <p:nvSpPr>
          <p:cNvPr id="14" name="内容占位符 3"/>
          <p:cNvSpPr>
            <a:spLocks noGrp="1"/>
          </p:cNvSpPr>
          <p:nvPr>
            <p:ph idx="1"/>
          </p:nvPr>
        </p:nvSpPr>
        <p:spPr>
          <a:xfrm>
            <a:off x="251396" y="1340768"/>
            <a:ext cx="8569076" cy="4824536"/>
          </a:xfrm>
        </p:spPr>
        <p:txBody>
          <a:bodyPr>
            <a:noAutofit/>
          </a:bodyPr>
          <a:lstStyle/>
          <a:p>
            <a:r>
              <a:rPr lang="en-US" altLang="zh-CN" sz="2400" dirty="0">
                <a:ea typeface="宋体" charset="-122"/>
              </a:rPr>
              <a:t>A</a:t>
            </a:r>
            <a:r>
              <a:rPr lang="en-US" altLang="zh-CN" sz="2400" dirty="0" smtClean="0">
                <a:ea typeface="宋体" charset="-122"/>
              </a:rPr>
              <a:t> case study for a large-scale program</a:t>
            </a:r>
          </a:p>
          <a:p>
            <a:pPr lvl="1"/>
            <a:r>
              <a:rPr lang="en-US" altLang="zh-CN" sz="2000" dirty="0">
                <a:ea typeface="宋体" charset="-122"/>
                <a:cs typeface="Times New Roman" pitchFamily="18" charset="0"/>
              </a:rPr>
              <a:t>T</a:t>
            </a:r>
            <a:r>
              <a:rPr lang="en-US" altLang="zh-CN" sz="2000" dirty="0" smtClean="0">
                <a:ea typeface="宋体" charset="-122"/>
                <a:cs typeface="Times New Roman" pitchFamily="18" charset="0"/>
              </a:rPr>
              <a:t>exinfo-4.13 (46493 lines of code) </a:t>
            </a:r>
          </a:p>
          <a:p>
            <a:pPr lvl="1"/>
            <a:r>
              <a:rPr lang="en-US" altLang="zh-CN" sz="2000" dirty="0">
                <a:ea typeface="宋体" charset="-122"/>
                <a:cs typeface="Times New Roman" pitchFamily="18" charset="0"/>
              </a:rPr>
              <a:t>N</a:t>
            </a:r>
            <a:r>
              <a:rPr lang="en-US" altLang="zh-CN" sz="2000" dirty="0" smtClean="0">
                <a:ea typeface="宋体" charset="-122"/>
                <a:cs typeface="Times New Roman" pitchFamily="18" charset="0"/>
              </a:rPr>
              <a:t>o leak injection for this application</a:t>
            </a:r>
          </a:p>
          <a:p>
            <a:pPr lvl="1"/>
            <a:endParaRPr lang="en-US" altLang="zh-CN" sz="2000" dirty="0" smtClean="0">
              <a:ea typeface="宋体" charset="-122"/>
              <a:cs typeface="Times New Roman" pitchFamily="18" charset="0"/>
            </a:endParaRPr>
          </a:p>
          <a:p>
            <a:r>
              <a:rPr lang="en-US" altLang="zh-CN" sz="2400" dirty="0">
                <a:ea typeface="宋体" charset="-122"/>
              </a:rPr>
              <a:t>M</a:t>
            </a:r>
            <a:r>
              <a:rPr lang="en-US" altLang="zh-CN" sz="2400" dirty="0" smtClean="0">
                <a:ea typeface="宋体" charset="-122"/>
              </a:rPr>
              <a:t>anually wrote a set of input ﬁles, let </a:t>
            </a:r>
            <a:r>
              <a:rPr lang="en-US" altLang="zh-CN" sz="2400" dirty="0" err="1" smtClean="0">
                <a:ea typeface="宋体" charset="-122"/>
              </a:rPr>
              <a:t>concolic</a:t>
            </a:r>
            <a:r>
              <a:rPr lang="en-US" altLang="zh-CN" sz="2400" dirty="0" smtClean="0">
                <a:ea typeface="宋体" charset="-122"/>
              </a:rPr>
              <a:t> engine generate the command line part and choose from input files</a:t>
            </a:r>
            <a:endParaRPr lang="en-US" altLang="zh-CN" sz="2000" dirty="0" smtClean="0">
              <a:ea typeface="宋体" charset="-122"/>
            </a:endParaRPr>
          </a:p>
          <a:p>
            <a:pPr lvl="1"/>
            <a:r>
              <a:rPr lang="en-US" altLang="zh-CN" sz="2000" dirty="0" smtClean="0">
                <a:ea typeface="宋体" charset="-122"/>
              </a:rPr>
              <a:t>91 warnings for </a:t>
            </a:r>
            <a:r>
              <a:rPr lang="en-US" altLang="zh-CN" sz="2000" dirty="0" err="1" smtClean="0">
                <a:ea typeface="宋体" charset="-122"/>
              </a:rPr>
              <a:t>texinfo</a:t>
            </a:r>
            <a:r>
              <a:rPr lang="en-US" altLang="zh-CN" sz="2000" dirty="0" smtClean="0">
                <a:ea typeface="宋体" charset="-122"/>
              </a:rPr>
              <a:t> classiﬁed into 69 MUST-LEAK, 1 LIKELY-NOT-LEAK, 0 BLOAT and 21 MAY-LEAK (reduce 76.9%)</a:t>
            </a:r>
          </a:p>
          <a:p>
            <a:pPr lvl="1"/>
            <a:r>
              <a:rPr lang="en-US" altLang="zh-CN" sz="2000" dirty="0">
                <a:ea typeface="宋体" charset="-122"/>
              </a:rPr>
              <a:t>T</a:t>
            </a:r>
            <a:r>
              <a:rPr lang="en-US" altLang="zh-CN" sz="2000" dirty="0" smtClean="0">
                <a:ea typeface="宋体" charset="-122"/>
              </a:rPr>
              <a:t>ime and space overheads for this application are 77.5% and 26.4%</a:t>
            </a:r>
          </a:p>
        </p:txBody>
      </p:sp>
      <p:sp>
        <p:nvSpPr>
          <p:cNvPr id="51205" name="标题 1"/>
          <p:cNvSpPr>
            <a:spLocks noGrp="1"/>
          </p:cNvSpPr>
          <p:nvPr>
            <p:ph type="title"/>
          </p:nvPr>
        </p:nvSpPr>
        <p:spPr>
          <a:xfrm>
            <a:off x="428625" y="476250"/>
            <a:ext cx="6858000" cy="504825"/>
          </a:xfrm>
        </p:spPr>
        <p:txBody>
          <a:bodyPr/>
          <a:lstStyle/>
          <a:p>
            <a:r>
              <a:rPr lang="en-US" altLang="zh-CN" sz="2400" dirty="0" smtClean="0">
                <a:ea typeface="宋体" charset="-122"/>
              </a:rPr>
              <a:t>Experiment 2: A Large-scale </a:t>
            </a:r>
            <a:r>
              <a:rPr lang="en-US" altLang="zh-CN" sz="2400" dirty="0">
                <a:ea typeface="宋体" charset="-122"/>
              </a:rPr>
              <a:t>P</a:t>
            </a:r>
            <a:r>
              <a:rPr lang="en-US" altLang="zh-CN" sz="2400" dirty="0" smtClean="0">
                <a:ea typeface="宋体" charset="-122"/>
              </a:rPr>
              <a:t>rogram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858000" cy="766762"/>
          </a:xfrm>
        </p:spPr>
        <p:txBody>
          <a:bodyPr/>
          <a:lstStyle/>
          <a:p>
            <a:r>
              <a:rPr lang="en-US" altLang="zh-CN" dirty="0" smtClean="0">
                <a:latin typeface="+mj-lt"/>
                <a:ea typeface="宋体" charset="-122"/>
                <a:cs typeface="Times New Roman" pitchFamily="18" charset="0"/>
              </a:rPr>
              <a:t>Conclusions</a:t>
            </a:r>
            <a:endParaRPr lang="zh-CN" altLang="en-US" dirty="0" smtClean="0">
              <a:latin typeface="+mj-lt"/>
              <a:ea typeface="宋体" charset="-122"/>
              <a:cs typeface="Times New Roman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3251" name="内容占位符 3"/>
          <p:cNvSpPr>
            <a:spLocks noGrp="1"/>
          </p:cNvSpPr>
          <p:nvPr>
            <p:ph idx="1"/>
          </p:nvPr>
        </p:nvSpPr>
        <p:spPr>
          <a:xfrm>
            <a:off x="468313" y="1484313"/>
            <a:ext cx="8142287" cy="4752999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 smtClean="0">
                <a:ea typeface="宋体" charset="-122"/>
              </a:rPr>
              <a:t>Classify memory leak warnings into four categories: MUST-LEAK, LIKELY-NOT-LEAK, BLOAT, and MAY-LEAK</a:t>
            </a:r>
          </a:p>
          <a:p>
            <a:endParaRPr lang="en-US" altLang="zh-CN" sz="2400" dirty="0" smtClean="0">
              <a:ea typeface="宋体" charset="-122"/>
            </a:endParaRPr>
          </a:p>
          <a:p>
            <a:r>
              <a:rPr lang="en-US" altLang="zh-CN" sz="2400" dirty="0" smtClean="0">
                <a:ea typeface="宋体" charset="-122"/>
              </a:rPr>
              <a:t>Reduce human effort and improve productivity</a:t>
            </a:r>
          </a:p>
          <a:p>
            <a:endParaRPr lang="en-US" altLang="zh-CN" sz="2400" dirty="0" smtClean="0">
              <a:ea typeface="宋体" charset="-122"/>
            </a:endParaRPr>
          </a:p>
          <a:p>
            <a:r>
              <a:rPr lang="en-US" altLang="zh-CN" sz="2400" dirty="0" smtClean="0">
                <a:ea typeface="宋体" charset="-122"/>
              </a:rPr>
              <a:t>Combine the path-guided </a:t>
            </a:r>
            <a:r>
              <a:rPr lang="en-US" altLang="zh-CN" sz="2400" dirty="0" err="1" smtClean="0">
                <a:ea typeface="宋体" charset="-122"/>
              </a:rPr>
              <a:t>concolic</a:t>
            </a:r>
            <a:r>
              <a:rPr lang="en-US" altLang="zh-CN" sz="2400" dirty="0" smtClean="0">
                <a:ea typeface="宋体" charset="-122"/>
              </a:rPr>
              <a:t> testing and the object-based state tracking</a:t>
            </a:r>
          </a:p>
          <a:p>
            <a:endParaRPr lang="en-US" altLang="zh-CN" sz="2400" dirty="0">
              <a:ea typeface="宋体" charset="-122"/>
            </a:endParaRPr>
          </a:p>
          <a:p>
            <a:r>
              <a:rPr lang="en-US" altLang="zh-CN" sz="2400" dirty="0" smtClean="0">
                <a:ea typeface="宋体" charset="-122"/>
              </a:rPr>
              <a:t>Future work:</a:t>
            </a:r>
          </a:p>
          <a:p>
            <a:pPr lvl="1"/>
            <a:r>
              <a:rPr lang="en-US" altLang="zh-CN" sz="2000" dirty="0">
                <a:ea typeface="宋体" charset="-122"/>
              </a:rPr>
              <a:t>M</a:t>
            </a:r>
            <a:r>
              <a:rPr lang="en-US" altLang="zh-CN" sz="2000" dirty="0" smtClean="0">
                <a:ea typeface="宋体" charset="-122"/>
              </a:rPr>
              <a:t>ore experiments using stronger test generation techniques</a:t>
            </a:r>
          </a:p>
          <a:p>
            <a:pPr lvl="1"/>
            <a:r>
              <a:rPr lang="en-US" altLang="zh-CN" sz="2000" dirty="0">
                <a:ea typeface="宋体" charset="-122"/>
              </a:rPr>
              <a:t>E</a:t>
            </a:r>
            <a:r>
              <a:rPr lang="en-US" altLang="zh-CN" sz="2000" dirty="0" smtClean="0">
                <a:ea typeface="宋体" charset="-122"/>
              </a:rPr>
              <a:t>xtend to other types of vulnerabilities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3061B-680D-4EE2-BFEA-427F97FBD849}" type="slidenum">
              <a:rPr lang="zh-CN" altLang="en-US"/>
              <a:pPr>
                <a:defRPr/>
              </a:pPr>
              <a:t>23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Software Engineering Group</a:t>
            </a:r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4715251-EBD7-4211-AD87-226045F7C657}" type="datetime1">
              <a:rPr lang="zh-CN" altLang="en-US" smtClean="0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1E5FE-2DED-4CCA-B0FD-A2E206E01A05}" type="slidenum">
              <a:rPr lang="zh-CN" altLang="en-US" smtClean="0"/>
              <a:pPr>
                <a:defRPr/>
              </a:pPr>
              <a:t>24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835696" y="2492896"/>
            <a:ext cx="547260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altLang="zh-CN" sz="5400" b="1" dirty="0" smtClean="0">
                <a:ln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Thank you</a:t>
            </a:r>
          </a:p>
          <a:p>
            <a:pPr algn="ctr"/>
            <a:endParaRPr lang="en-US" altLang="zh-CN" sz="5400" b="1" dirty="0" smtClean="0">
              <a:ln>
                <a:prstDash val="solid"/>
              </a:ln>
              <a:solidFill>
                <a:schemeClr val="tx2">
                  <a:lumMod val="95000"/>
                  <a:lumOff val="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en-US" altLang="zh-CN" sz="3600" b="1" dirty="0" smtClean="0">
                <a:ln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Questions &amp; Comments </a:t>
            </a:r>
          </a:p>
        </p:txBody>
      </p:sp>
    </p:spTree>
    <p:extLst>
      <p:ext uri="{BB962C8B-B14F-4D97-AF65-F5344CB8AC3E}">
        <p14:creationId xmlns:p14="http://schemas.microsoft.com/office/powerpoint/2010/main" val="779964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858000" cy="766762"/>
          </a:xfrm>
        </p:spPr>
        <p:txBody>
          <a:bodyPr/>
          <a:lstStyle/>
          <a:p>
            <a:r>
              <a:rPr lang="en-US" altLang="zh-CN" dirty="0" smtClean="0">
                <a:latin typeface="+mj-lt"/>
                <a:ea typeface="宋体" charset="-122"/>
                <a:cs typeface="Times New Roman" pitchFamily="18" charset="0"/>
              </a:rPr>
              <a:t>Background</a:t>
            </a:r>
            <a:endParaRPr lang="zh-CN" altLang="en-US" dirty="0" smtClean="0">
              <a:latin typeface="+mj-lt"/>
              <a:ea typeface="宋体" charset="-122"/>
              <a:cs typeface="Times New Roman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1062D-ED61-420C-ABAC-5322577C92F1}" type="slidenum">
              <a:rPr lang="zh-CN" altLang="en-US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611188" y="1341438"/>
            <a:ext cx="66246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981" tIns="48491" rIns="96981" bIns="48491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altLang="zh-CN" sz="2800" b="1" dirty="0">
                <a:latin typeface="Times New Roman" pitchFamily="18" charset="0"/>
                <a:ea typeface="华文楷体"/>
                <a:cs typeface="Times New Roman" pitchFamily="18" charset="0"/>
              </a:rPr>
              <a:t>Memory Leak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611188" y="2060575"/>
            <a:ext cx="7489825" cy="3600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100" dirty="0">
                <a:latin typeface="Times New Roman" pitchFamily="18" charset="0"/>
                <a:ea typeface="宋体" charset="-122"/>
                <a:cs typeface="Times New Roman" pitchFamily="18" charset="0"/>
              </a:rPr>
              <a:t>A</a:t>
            </a:r>
            <a:r>
              <a:rPr lang="en-US" altLang="zh-CN" sz="21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n important source of severe memory errors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39% of all reported vulnerabilities since 1991 according to US-CERT Vulnerability Notes Database</a:t>
            </a:r>
            <a:endParaRPr lang="en-US" altLang="zh-CN" sz="1700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altLang="zh-CN" sz="2100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100" dirty="0">
                <a:latin typeface="Times New Roman" pitchFamily="18" charset="0"/>
                <a:ea typeface="宋体" charset="-122"/>
                <a:cs typeface="Times New Roman" pitchFamily="18" charset="0"/>
              </a:rPr>
              <a:t>O</a:t>
            </a:r>
            <a:r>
              <a:rPr lang="en-US" altLang="zh-CN" sz="21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ccurs when dynamically allocated memory cannot be reclaimed and reused</a:t>
            </a:r>
          </a:p>
          <a:p>
            <a:pPr>
              <a:lnSpc>
                <a:spcPct val="90000"/>
              </a:lnSpc>
            </a:pPr>
            <a:endParaRPr lang="en-US" altLang="zh-CN" sz="2100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altLang="zh-CN" sz="2100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1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In C/C++, explicit and manual memory management can easily lead to memory leaks and other vulnerabilities</a:t>
            </a:r>
          </a:p>
        </p:txBody>
      </p:sp>
      <p:pic>
        <p:nvPicPr>
          <p:cNvPr id="8199" name="Picture 2" descr="C:\Users\lichcat\Desktop\MC90044175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6813" y="4573588"/>
            <a:ext cx="1519237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858000" cy="766762"/>
          </a:xfrm>
        </p:spPr>
        <p:txBody>
          <a:bodyPr/>
          <a:lstStyle/>
          <a:p>
            <a:r>
              <a:rPr lang="en-US" altLang="zh-CN" dirty="0" smtClean="0">
                <a:latin typeface="+mj-lt"/>
                <a:ea typeface="宋体" charset="-122"/>
                <a:cs typeface="Times New Roman" pitchFamily="18" charset="0"/>
              </a:rPr>
              <a:t>Motivation</a:t>
            </a:r>
            <a:endParaRPr lang="zh-CN" altLang="en-US" dirty="0" smtClean="0">
              <a:latin typeface="+mj-lt"/>
              <a:ea typeface="宋体" charset="-122"/>
              <a:cs typeface="Times New Roman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35564-C276-4167-A718-00E26962940F}" type="slidenum">
              <a:rPr lang="zh-CN" altLang="en-US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611188" y="2924175"/>
            <a:ext cx="7773987" cy="3025775"/>
          </a:xfrm>
        </p:spPr>
        <p:txBody>
          <a:bodyPr/>
          <a:lstStyle/>
          <a:p>
            <a:pPr>
              <a:defRPr/>
            </a:pPr>
            <a:r>
              <a:rPr lang="en-US" altLang="zh-CN" sz="2000" kern="1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000" kern="1200" dirty="0" smtClean="0">
                <a:latin typeface="Times New Roman" pitchFamily="18" charset="0"/>
                <a:cs typeface="Times New Roman" pitchFamily="18" charset="0"/>
              </a:rPr>
              <a:t>an detect potential memory leaks without execution overhead</a:t>
            </a:r>
          </a:p>
          <a:p>
            <a:pPr>
              <a:defRPr/>
            </a:pPr>
            <a:r>
              <a:rPr lang="en-US" altLang="zh-CN" sz="2000" kern="12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000" kern="1200" dirty="0" smtClean="0">
                <a:latin typeface="Times New Roman" pitchFamily="18" charset="0"/>
                <a:cs typeface="Times New Roman" pitchFamily="18" charset="0"/>
              </a:rPr>
              <a:t>mprecise modeling of </a:t>
            </a:r>
            <a:r>
              <a:rPr lang="en-US" altLang="zh-CN" sz="2000" kern="1200" dirty="0">
                <a:latin typeface="Times New Roman" pitchFamily="18" charset="0"/>
                <a:cs typeface="Times New Roman" pitchFamily="18" charset="0"/>
              </a:rPr>
              <a:t>real programs</a:t>
            </a:r>
          </a:p>
          <a:p>
            <a:pPr lvl="1">
              <a:defRPr/>
            </a:pPr>
            <a:r>
              <a:rPr lang="en-US" altLang="zh-CN" sz="2000" kern="1200" dirty="0">
                <a:latin typeface="Times New Roman" pitchFamily="18" charset="0"/>
                <a:cs typeface="Times New Roman" pitchFamily="18" charset="0"/>
              </a:rPr>
              <a:t>complex pointer arithmetic </a:t>
            </a:r>
            <a:r>
              <a:rPr lang="en-US" altLang="zh-CN" sz="2000" kern="1200" dirty="0" smtClean="0">
                <a:latin typeface="Times New Roman" pitchFamily="18" charset="0"/>
                <a:cs typeface="Times New Roman" pitchFamily="18" charset="0"/>
              </a:rPr>
              <a:t>operations</a:t>
            </a:r>
            <a:endParaRPr lang="en-US" altLang="zh-CN" sz="2000" kern="1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altLang="zh-CN" sz="2000" kern="1200" dirty="0">
                <a:latin typeface="Times New Roman" pitchFamily="18" charset="0"/>
                <a:cs typeface="Times New Roman" pitchFamily="18" charset="0"/>
              </a:rPr>
              <a:t>extremely large number of paths</a:t>
            </a:r>
          </a:p>
          <a:p>
            <a:pPr>
              <a:defRPr/>
            </a:pPr>
            <a:r>
              <a:rPr lang="en-US" altLang="zh-CN" sz="2000" kern="12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CN" sz="2000" kern="1200" dirty="0" smtClean="0">
                <a:latin typeface="Times New Roman" pitchFamily="18" charset="0"/>
                <a:cs typeface="Times New Roman" pitchFamily="18" charset="0"/>
              </a:rPr>
              <a:t>eport </a:t>
            </a:r>
            <a:r>
              <a:rPr lang="en-US" altLang="zh-CN" sz="2000" kern="1200" dirty="0">
                <a:latin typeface="Times New Roman" pitchFamily="18" charset="0"/>
                <a:cs typeface="Times New Roman" pitchFamily="18" charset="0"/>
              </a:rPr>
              <a:t>a sea of </a:t>
            </a:r>
            <a:r>
              <a:rPr lang="en-US" altLang="zh-CN" sz="2000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likely</a:t>
            </a:r>
            <a:r>
              <a:rPr lang="en-US" altLang="zh-CN" sz="2000" kern="1200" dirty="0">
                <a:latin typeface="Times New Roman" pitchFamily="18" charset="0"/>
                <a:cs typeface="Times New Roman" pitchFamily="18" charset="0"/>
              </a:rPr>
              <a:t> warnings </a:t>
            </a:r>
          </a:p>
          <a:p>
            <a:pPr lvl="1">
              <a:defRPr/>
            </a:pPr>
            <a:r>
              <a:rPr lang="en-US" altLang="zh-CN" sz="2000" kern="1200" dirty="0">
                <a:latin typeface="Times New Roman" pitchFamily="18" charset="0"/>
                <a:cs typeface="Times New Roman" pitchFamily="18" charset="0"/>
              </a:rPr>
              <a:t>true problems being buried among </a:t>
            </a:r>
            <a:r>
              <a:rPr lang="en-US" altLang="zh-CN" sz="2000" kern="1200" dirty="0" smtClean="0">
                <a:latin typeface="Times New Roman" pitchFamily="18" charset="0"/>
                <a:cs typeface="Times New Roman" pitchFamily="18" charset="0"/>
              </a:rPr>
              <a:t>them</a:t>
            </a:r>
            <a:endParaRPr lang="en-US" altLang="zh-CN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9750" y="2349500"/>
            <a:ext cx="2879725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981" tIns="48491" rIns="96981" bIns="48491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altLang="zh-CN" sz="2800" b="1" dirty="0">
                <a:latin typeface="Times New Roman" pitchFamily="18" charset="0"/>
                <a:ea typeface="华文楷体"/>
                <a:cs typeface="Times New Roman" pitchFamily="18" charset="0"/>
              </a:rPr>
              <a:t>Static analysis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276600" y="5229225"/>
            <a:ext cx="5327650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ignificantly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limits its real-world usefulness</a:t>
            </a:r>
          </a:p>
        </p:txBody>
      </p:sp>
      <p:sp>
        <p:nvSpPr>
          <p:cNvPr id="13" name="内容占位符 7"/>
          <p:cNvSpPr txBox="1">
            <a:spLocks/>
          </p:cNvSpPr>
          <p:nvPr/>
        </p:nvSpPr>
        <p:spPr bwMode="auto">
          <a:xfrm>
            <a:off x="614363" y="1844675"/>
            <a:ext cx="7773987" cy="527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annot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find all problems without high-qualified test suites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7632700" cy="528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6981" tIns="48491" rIns="96981" bIns="48491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altLang="zh-CN" sz="2800" b="1">
                <a:latin typeface="Times New Roman" pitchFamily="18" charset="0"/>
                <a:ea typeface="华文楷体"/>
                <a:cs typeface="Times New Roman" pitchFamily="18" charset="0"/>
              </a:rPr>
              <a:t>Dynamic analysis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3131195" y="4859338"/>
            <a:ext cx="5329237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Manually inspecting static warnings to find true leaks is tedious, labor-intensive, and time consuming.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575216" y="1340768"/>
            <a:ext cx="7632700" cy="952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6981" tIns="48491" rIns="96981" bIns="48491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altLang="zh-CN" sz="2800" b="1" dirty="0">
                <a:latin typeface="Times New Roman" pitchFamily="18" charset="0"/>
                <a:ea typeface="华文楷体"/>
                <a:cs typeface="Times New Roman" pitchFamily="18" charset="0"/>
              </a:rPr>
              <a:t>Both static and dynamic analysis have been developed to find memory leaks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A4E41-A73B-4A77-80B0-7CA10B2CE7BE}" type="slidenum">
              <a:rPr lang="zh-CN" altLang="en-US"/>
              <a:pPr>
                <a:defRPr/>
              </a:pPr>
              <a:t>5</a:t>
            </a:fld>
            <a:endParaRPr lang="zh-CN" altLang="en-US" dirty="0"/>
          </a:p>
        </p:txBody>
      </p:sp>
      <p:sp>
        <p:nvSpPr>
          <p:cNvPr id="12295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858000" cy="766762"/>
          </a:xfrm>
        </p:spPr>
        <p:txBody>
          <a:bodyPr/>
          <a:lstStyle/>
          <a:p>
            <a:r>
              <a:rPr lang="en-US" altLang="zh-CN" dirty="0" smtClean="0">
                <a:latin typeface="+mj-lt"/>
                <a:ea typeface="宋体" charset="-122"/>
                <a:cs typeface="Times New Roman" pitchFamily="18" charset="0"/>
              </a:rPr>
              <a:t>Motivation</a:t>
            </a:r>
            <a:endParaRPr lang="zh-CN" altLang="en-US" dirty="0" smtClean="0">
              <a:latin typeface="+mj-lt"/>
              <a:ea typeface="宋体" charset="-122"/>
              <a:cs typeface="Times New Roman" pitchFamily="18" charset="0"/>
            </a:endParaRPr>
          </a:p>
        </p:txBody>
      </p:sp>
      <p:sp>
        <p:nvSpPr>
          <p:cNvPr id="15" name="右箭头 14"/>
          <p:cNvSpPr/>
          <p:nvPr/>
        </p:nvSpPr>
        <p:spPr bwMode="auto">
          <a:xfrm>
            <a:off x="5580063" y="4256088"/>
            <a:ext cx="720725" cy="431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latin typeface="Times New Roman" charset="0"/>
              <a:ea typeface="宋体" pitchFamily="2" charset="-122"/>
            </a:endParaRPr>
          </a:p>
        </p:txBody>
      </p:sp>
      <p:sp>
        <p:nvSpPr>
          <p:cNvPr id="26" name="右箭头 25"/>
          <p:cNvSpPr/>
          <p:nvPr/>
        </p:nvSpPr>
        <p:spPr bwMode="auto">
          <a:xfrm>
            <a:off x="2347913" y="4256088"/>
            <a:ext cx="720725" cy="431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latin typeface="Times New Roman" charset="0"/>
              <a:ea typeface="宋体" pitchFamily="2" charset="-122"/>
            </a:endParaRPr>
          </a:p>
        </p:txBody>
      </p:sp>
      <p:sp>
        <p:nvSpPr>
          <p:cNvPr id="12299" name="椭圆 26"/>
          <p:cNvSpPr>
            <a:spLocks noChangeArrowheads="1"/>
          </p:cNvSpPr>
          <p:nvPr/>
        </p:nvSpPr>
        <p:spPr bwMode="auto">
          <a:xfrm>
            <a:off x="3276600" y="3760788"/>
            <a:ext cx="2159000" cy="14224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SzPct val="70000"/>
            </a:pP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Classification </a:t>
            </a:r>
          </a:p>
          <a:p>
            <a:pPr algn="ctr" eaLnBrk="0" hangingPunct="0">
              <a:spcBef>
                <a:spcPct val="20000"/>
              </a:spcBef>
              <a:buSzPct val="70000"/>
            </a:pP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System</a:t>
            </a:r>
          </a:p>
        </p:txBody>
      </p:sp>
      <p:sp>
        <p:nvSpPr>
          <p:cNvPr id="12300" name="Text Box 8"/>
          <p:cNvSpPr txBox="1">
            <a:spLocks noChangeArrowheads="1"/>
          </p:cNvSpPr>
          <p:nvPr/>
        </p:nvSpPr>
        <p:spPr bwMode="auto">
          <a:xfrm>
            <a:off x="844550" y="1557338"/>
            <a:ext cx="6624638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981" tIns="48491" rIns="96981" bIns="48491">
            <a:spAutoFit/>
          </a:bodyPr>
          <a:lstStyle/>
          <a:p>
            <a:pPr eaLnBrk="0" hangingPunct="0">
              <a:spcBef>
                <a:spcPct val="20000"/>
              </a:spcBef>
              <a:buSzPct val="70000"/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Reduce the number of warnings </a:t>
            </a:r>
          </a:p>
          <a:p>
            <a:pPr eaLnBrk="0" hangingPunct="0">
              <a:spcBef>
                <a:spcPct val="20000"/>
              </a:spcBef>
              <a:buSzPct val="70000"/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that need to be manually validated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040318" y="3933056"/>
            <a:ext cx="1155418" cy="1256682"/>
            <a:chOff x="896302" y="4480246"/>
            <a:chExt cx="1155418" cy="1256682"/>
          </a:xfrm>
        </p:grpSpPr>
        <p:sp>
          <p:nvSpPr>
            <p:cNvPr id="30" name="Document"/>
            <p:cNvSpPr>
              <a:spLocks noEditPoints="1" noChangeArrowheads="1"/>
            </p:cNvSpPr>
            <p:nvPr/>
          </p:nvSpPr>
          <p:spPr bwMode="auto">
            <a:xfrm>
              <a:off x="896302" y="4480246"/>
              <a:ext cx="1064055" cy="1256682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+mn-lt"/>
                <a:ea typeface="+mn-ea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99592" y="4646922"/>
              <a:ext cx="115212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0000CC"/>
                  </a:solidFill>
                </a:rPr>
                <a:t>R</a:t>
              </a:r>
              <a:r>
                <a:rPr lang="en-US" altLang="zh-CN" dirty="0" smtClean="0">
                  <a:solidFill>
                    <a:srgbClr val="0000CC"/>
                  </a:solidFill>
                </a:rPr>
                <a:t>emain to be validate</a:t>
              </a:r>
              <a:r>
                <a:rPr lang="en-US" altLang="zh-CN" dirty="0">
                  <a:solidFill>
                    <a:srgbClr val="0000CC"/>
                  </a:solidFill>
                </a:rPr>
                <a:t>d</a:t>
              </a:r>
              <a:endParaRPr lang="zh-CN" altLang="en-US" dirty="0" smtClean="0">
                <a:solidFill>
                  <a:srgbClr val="0000CC"/>
                </a:solidFill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009782" y="3903023"/>
            <a:ext cx="1329970" cy="1254169"/>
            <a:chOff x="937774" y="2506619"/>
            <a:chExt cx="1329970" cy="1254169"/>
          </a:xfrm>
        </p:grpSpPr>
        <p:sp>
          <p:nvSpPr>
            <p:cNvPr id="21" name="Document"/>
            <p:cNvSpPr>
              <a:spLocks noEditPoints="1" noChangeArrowheads="1"/>
            </p:cNvSpPr>
            <p:nvPr/>
          </p:nvSpPr>
          <p:spPr bwMode="auto">
            <a:xfrm>
              <a:off x="937774" y="2506619"/>
              <a:ext cx="1078108" cy="1254169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+mn-lt"/>
                <a:ea typeface="+mn-e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71600" y="2670015"/>
              <a:ext cx="12961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0000CC"/>
                  </a:solidFill>
                </a:rPr>
                <a:t>Likely to be false warnings</a:t>
              </a:r>
              <a:endParaRPr lang="zh-CN" altLang="en-US" dirty="0" smtClean="0">
                <a:solidFill>
                  <a:srgbClr val="0000CC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992322" y="3885604"/>
            <a:ext cx="1203414" cy="1271588"/>
            <a:chOff x="928450" y="3929422"/>
            <a:chExt cx="1203414" cy="1271588"/>
          </a:xfrm>
        </p:grpSpPr>
        <p:sp>
          <p:nvSpPr>
            <p:cNvPr id="29" name="Document"/>
            <p:cNvSpPr>
              <a:spLocks noEditPoints="1" noChangeArrowheads="1"/>
            </p:cNvSpPr>
            <p:nvPr/>
          </p:nvSpPr>
          <p:spPr bwMode="auto">
            <a:xfrm>
              <a:off x="928450" y="3929422"/>
              <a:ext cx="1064054" cy="1271588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+mn-lt"/>
                <a:ea typeface="+mn-ea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963464" y="4078813"/>
              <a:ext cx="116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0000CC"/>
                  </a:solidFill>
                </a:rPr>
                <a:t>Need to be fixed</a:t>
              </a:r>
              <a:endParaRPr lang="zh-CN" altLang="en-US" dirty="0" smtClean="0">
                <a:solidFill>
                  <a:srgbClr val="0000CC"/>
                </a:solidFill>
              </a:endParaRPr>
            </a:p>
          </p:txBody>
        </p:sp>
      </p:grpSp>
      <p:sp>
        <p:nvSpPr>
          <p:cNvPr id="13" name="Documents"/>
          <p:cNvSpPr>
            <a:spLocks noEditPoints="1" noChangeArrowheads="1"/>
          </p:cNvSpPr>
          <p:nvPr/>
        </p:nvSpPr>
        <p:spPr bwMode="auto">
          <a:xfrm>
            <a:off x="827584" y="3573016"/>
            <a:ext cx="1352550" cy="180975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0.15868 0.04236 C 0.19184 0.05231 0.24166 0.05764 0.29375 0.05764 C 0.35312 0.05764 0.40069 0.05231 0.43385 0.04236 L 0.5934 7.40741E-7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70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8704 L 0.19201 -0.17338 C 0.23264 -0.19283 0.29271 -0.20255 0.35573 -0.20255 C 0.42778 -0.20255 0.4849 -0.19283 0.52552 -0.17338 L 0.7184 -0.08704 " pathEditMode="relative" rAng="0" ptsTypes="FffFF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20" y="-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9768 L 0.19167 0.15185 C 0.23212 0.16412 0.29219 0.17106 0.35486 0.17106 C 0.42674 0.17106 0.48385 0.16412 0.52431 0.15185 L 0.71684 0.09768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33" y="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对象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340374"/>
              </p:ext>
            </p:extLst>
          </p:nvPr>
        </p:nvGraphicFramePr>
        <p:xfrm>
          <a:off x="4625380" y="1629572"/>
          <a:ext cx="4483124" cy="3815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76" name="Visio" r:id="rId4" imgW="3347280" imgH="2849760" progId="Visio.Drawing.11">
                  <p:embed/>
                </p:oleObj>
              </mc:Choice>
              <mc:Fallback>
                <p:oleObj name="Visio" r:id="rId4" imgW="3347280" imgH="284976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25380" y="1629572"/>
                        <a:ext cx="4483124" cy="3815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858000" cy="766762"/>
          </a:xfrm>
        </p:spPr>
        <p:txBody>
          <a:bodyPr/>
          <a:lstStyle/>
          <a:p>
            <a:r>
              <a:rPr lang="en-US" altLang="zh-CN" dirty="0" smtClean="0">
                <a:latin typeface="+mj-lt"/>
                <a:ea typeface="宋体" charset="-122"/>
                <a:cs typeface="Times New Roman" pitchFamily="18" charset="0"/>
              </a:rPr>
              <a:t>Overview</a:t>
            </a:r>
            <a:endParaRPr lang="zh-CN" altLang="en-US" dirty="0" smtClean="0">
              <a:latin typeface="+mj-lt"/>
              <a:ea typeface="宋体" charset="-122"/>
              <a:cs typeface="Times New Roman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323528" y="1268760"/>
            <a:ext cx="4680520" cy="136815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Our approach works for all static analysis tools producing: 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9C450-8ED4-4EDE-B7E0-A8804F0B2DE8}" type="slidenum">
              <a:rPr lang="zh-CN" altLang="en-US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323528" y="3948732"/>
            <a:ext cx="4572000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7675" lvl="0" indent="-447675" eaLnBrk="0" hangingPunct="0"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zh-CN" sz="2800" kern="0" dirty="0">
                <a:solidFill>
                  <a:srgbClr val="29292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Currently use Fortify SCA as an example tool</a:t>
            </a:r>
            <a:endParaRPr lang="en-US" altLang="zh-CN" sz="2800" kern="0" dirty="0">
              <a:solidFill>
                <a:srgbClr val="292929"/>
              </a:solidFill>
              <a:latin typeface="Times New Roman" pitchFamily="18" charset="0"/>
              <a:cs typeface="Times New Roman" pitchFamily="18" charset="0"/>
            </a:endParaRPr>
          </a:p>
          <a:p>
            <a:pPr marL="889000" lvl="1" indent="-439738" eaLnBrk="0" hangingPunct="0">
              <a:spcBef>
                <a:spcPct val="20000"/>
              </a:spcBef>
              <a:buClr>
                <a:srgbClr val="999933"/>
              </a:buClr>
              <a:buSzPct val="65000"/>
              <a:buFont typeface="Wingdings" pitchFamily="2" charset="2"/>
              <a:buChar char="Ø"/>
              <a:defRPr/>
            </a:pPr>
            <a:r>
              <a:rPr lang="en-US" altLang="zh-CN" sz="2000" kern="0" dirty="0">
                <a:solidFill>
                  <a:srgbClr val="292929"/>
                </a:solidFill>
                <a:ea typeface="+mn-ea"/>
              </a:rPr>
              <a:t>Demonstrate the effectiveness</a:t>
            </a:r>
          </a:p>
          <a:p>
            <a:pPr marL="889000" lvl="1" indent="-439738" eaLnBrk="0" hangingPunct="0">
              <a:spcBef>
                <a:spcPct val="20000"/>
              </a:spcBef>
              <a:buClr>
                <a:srgbClr val="999933"/>
              </a:buClr>
              <a:buSzPct val="65000"/>
              <a:buFont typeface="Wingdings" pitchFamily="2" charset="2"/>
              <a:buChar char="Ø"/>
              <a:defRPr/>
            </a:pPr>
            <a:r>
              <a:rPr lang="en-US" altLang="zh-CN" sz="2000" kern="0" dirty="0">
                <a:solidFill>
                  <a:srgbClr val="292929"/>
                </a:solidFill>
                <a:ea typeface="+mn-ea"/>
              </a:rPr>
              <a:t>Can </a:t>
            </a:r>
            <a:r>
              <a:rPr lang="en-US" altLang="zh-CN" sz="2000" kern="0" dirty="0" smtClean="0">
                <a:solidFill>
                  <a:srgbClr val="292929"/>
                </a:solidFill>
                <a:ea typeface="+mn-ea"/>
              </a:rPr>
              <a:t>be used on </a:t>
            </a:r>
            <a:r>
              <a:rPr lang="en-US" altLang="zh-CN" sz="2000" kern="0" dirty="0">
                <a:solidFill>
                  <a:srgbClr val="292929"/>
                </a:solidFill>
                <a:ea typeface="+mn-ea"/>
              </a:rPr>
              <a:t>other static leak </a:t>
            </a:r>
            <a:r>
              <a:rPr lang="en-US" altLang="zh-CN" sz="2000" kern="0" dirty="0" smtClean="0">
                <a:solidFill>
                  <a:srgbClr val="292929"/>
                </a:solidFill>
                <a:ea typeface="+mn-ea"/>
              </a:rPr>
              <a:t>detectors</a:t>
            </a:r>
            <a:endParaRPr lang="en-US" altLang="zh-CN" sz="2000" kern="0" dirty="0">
              <a:solidFill>
                <a:srgbClr val="292929"/>
              </a:solidFill>
              <a:ea typeface="+mn-ea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23528" y="2492896"/>
            <a:ext cx="2880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0" lvl="1" indent="-439738" eaLnBrk="0" hangingPunct="0">
              <a:spcBef>
                <a:spcPct val="20000"/>
              </a:spcBef>
              <a:buClr>
                <a:srgbClr val="999933"/>
              </a:buClr>
              <a:buSzPct val="65000"/>
              <a:buFont typeface="Wingdings" pitchFamily="2" charset="2"/>
              <a:buChar char="Ø"/>
              <a:defRPr/>
            </a:pPr>
            <a:r>
              <a:rPr lang="en-US" altLang="zh-CN" sz="2000" kern="0" dirty="0">
                <a:solidFill>
                  <a:srgbClr val="29292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Allocation site </a:t>
            </a:r>
            <a:r>
              <a:rPr lang="en-US" altLang="zh-CN" sz="2000" kern="0" dirty="0" smtClean="0">
                <a:solidFill>
                  <a:srgbClr val="29292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zh-CN" sz="2000" u="sng" kern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endParaRPr lang="en-US" altLang="zh-CN" sz="2000" kern="0" dirty="0">
              <a:solidFill>
                <a:srgbClr val="292929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23528" y="2852936"/>
            <a:ext cx="30243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0" lvl="1" indent="-439738" eaLnBrk="0" hangingPunct="0">
              <a:spcBef>
                <a:spcPct val="20000"/>
              </a:spcBef>
              <a:buClr>
                <a:srgbClr val="999933"/>
              </a:buClr>
              <a:buSzPct val="65000"/>
              <a:buFont typeface="Wingdings" pitchFamily="2" charset="2"/>
              <a:buChar char="Ø"/>
              <a:defRPr/>
            </a:pPr>
            <a:r>
              <a:rPr lang="en-US" altLang="zh-CN" sz="2000" kern="0" dirty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Path fragment </a:t>
            </a:r>
            <a:r>
              <a:rPr lang="en-US" altLang="zh-CN" sz="2000" kern="0" dirty="0" smtClean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u="sng" kern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altLang="zh-CN" sz="2000" kern="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3528" y="3284984"/>
            <a:ext cx="37048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89000" lvl="1" indent="-439738" eaLnBrk="0" hangingPunct="0">
              <a:spcBef>
                <a:spcPct val="20000"/>
              </a:spcBef>
              <a:buClr>
                <a:srgbClr val="999933"/>
              </a:buClr>
              <a:buSzPct val="65000"/>
              <a:buFont typeface="Wingdings" pitchFamily="2" charset="2"/>
              <a:buChar char="Ø"/>
              <a:defRPr/>
            </a:pPr>
            <a:r>
              <a:rPr lang="en-US" altLang="zh-CN" sz="2000" kern="0" dirty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Potential leaking point </a:t>
            </a:r>
            <a:r>
              <a:rPr lang="en-US" altLang="zh-CN" sz="2000" kern="0" dirty="0" smtClean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u="sng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000" kern="0" dirty="0" smtClean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2000" kern="0" dirty="0">
              <a:solidFill>
                <a:srgbClr val="2929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对象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996783"/>
              </p:ext>
            </p:extLst>
          </p:nvPr>
        </p:nvGraphicFramePr>
        <p:xfrm>
          <a:off x="6525597" y="2204864"/>
          <a:ext cx="1202111" cy="56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77" name="Visio" r:id="rId6" imgW="887836" imgH="420557" progId="Visio.Drawing.11">
                  <p:embed/>
                </p:oleObj>
              </mc:Choice>
              <mc:Fallback>
                <p:oleObj name="Visio" r:id="rId6" imgW="887836" imgH="42055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25597" y="2204864"/>
                        <a:ext cx="1202111" cy="569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614737"/>
              </p:ext>
            </p:extLst>
          </p:nvPr>
        </p:nvGraphicFramePr>
        <p:xfrm>
          <a:off x="5927508" y="2852936"/>
          <a:ext cx="1812844" cy="731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78" name="Visio" r:id="rId8" imgW="1337827" imgH="539327" progId="Visio.Drawing.11">
                  <p:embed/>
                </p:oleObj>
              </mc:Choice>
              <mc:Fallback>
                <p:oleObj name="Visio" r:id="rId8" imgW="1337827" imgH="53932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27508" y="2852936"/>
                        <a:ext cx="1812844" cy="731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428847"/>
              </p:ext>
            </p:extLst>
          </p:nvPr>
        </p:nvGraphicFramePr>
        <p:xfrm>
          <a:off x="6516216" y="3635118"/>
          <a:ext cx="1051577" cy="51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79" name="Visio" r:id="rId10" imgW="776620" imgH="380066" progId="Visio.Drawing.11">
                  <p:embed/>
                </p:oleObj>
              </mc:Choice>
              <mc:Fallback>
                <p:oleObj name="Visio" r:id="rId10" imgW="776620" imgH="38006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516216" y="3635118"/>
                        <a:ext cx="1051577" cy="513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562785"/>
              </p:ext>
            </p:extLst>
          </p:nvPr>
        </p:nvGraphicFramePr>
        <p:xfrm>
          <a:off x="5927508" y="4144193"/>
          <a:ext cx="1653708" cy="1301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80" name="Visio" r:id="rId12" imgW="1220943" imgH="959884" progId="Visio.Drawing.11">
                  <p:embed/>
                </p:oleObj>
              </mc:Choice>
              <mc:Fallback>
                <p:oleObj name="Visio" r:id="rId12" imgW="1220943" imgH="95988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927508" y="4144193"/>
                        <a:ext cx="1653708" cy="1301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858000" cy="766762"/>
          </a:xfrm>
        </p:spPr>
        <p:txBody>
          <a:bodyPr/>
          <a:lstStyle/>
          <a:p>
            <a:r>
              <a:rPr lang="en-US" altLang="zh-CN" dirty="0" smtClean="0">
                <a:latin typeface="+mj-lt"/>
                <a:ea typeface="宋体" charset="-122"/>
                <a:cs typeface="Times New Roman" pitchFamily="18" charset="0"/>
              </a:rPr>
              <a:t>Overview</a:t>
            </a:r>
            <a:endParaRPr lang="zh-CN" altLang="en-US" dirty="0" smtClean="0">
              <a:latin typeface="+mj-lt"/>
              <a:ea typeface="宋体" charset="-122"/>
              <a:cs typeface="Times New Roman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323528" y="1268760"/>
            <a:ext cx="8675688" cy="49685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Generate test cases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to cover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path fragment of each warning and dynamically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track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allocated memory objects</a:t>
            </a:r>
          </a:p>
          <a:p>
            <a:pPr>
              <a:defRPr/>
            </a:pP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Warnings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are classified into four categories: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l"/>
              <a:defRPr/>
            </a:pPr>
            <a:r>
              <a:rPr lang="en-US" altLang="zh-CN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MUST-LEAK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altLang="zh-CN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LIKELY-NOT-LEAK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altLang="zh-CN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BLOAT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altLang="zh-CN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MAY-LEAK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9C450-8ED4-4EDE-B7E0-A8804F0B2DE8}" type="slidenum">
              <a:rPr lang="zh-CN" altLang="en-US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87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760A4-D2BA-4969-9AEB-130081BA39DC}" type="slidenum">
              <a:rPr lang="zh-CN" altLang="en-US"/>
              <a:pPr>
                <a:defRPr/>
              </a:pPr>
              <a:t>8</a:t>
            </a:fld>
            <a:endParaRPr lang="zh-CN" altLang="en-US"/>
          </a:p>
        </p:txBody>
      </p:sp>
      <p:sp>
        <p:nvSpPr>
          <p:cNvPr id="4317" name="内容占位符 3"/>
          <p:cNvSpPr>
            <a:spLocks noGrp="1"/>
          </p:cNvSpPr>
          <p:nvPr>
            <p:ph idx="1"/>
          </p:nvPr>
        </p:nvSpPr>
        <p:spPr>
          <a:xfrm>
            <a:off x="233363" y="1557338"/>
            <a:ext cx="3606800" cy="1727200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In ideal situation:</a:t>
            </a:r>
          </a:p>
          <a:p>
            <a:pPr lvl="1"/>
            <a:r>
              <a:rPr lang="en-US" altLang="zh-CN" dirty="0">
                <a:ea typeface="宋体" charset="-122"/>
              </a:rPr>
              <a:t>D</a:t>
            </a:r>
            <a:r>
              <a:rPr lang="en-US" altLang="zh-CN" dirty="0" smtClean="0">
                <a:ea typeface="宋体" charset="-122"/>
              </a:rPr>
              <a:t>ivide warnings into 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T</a:t>
            </a:r>
            <a:r>
              <a:rPr lang="en-US" altLang="zh-CN" dirty="0" smtClean="0">
                <a:ea typeface="宋体" charset="-122"/>
              </a:rPr>
              <a:t> and 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F</a:t>
            </a:r>
          </a:p>
          <a:p>
            <a:pPr lvl="1"/>
            <a:endParaRPr lang="en-US" altLang="zh-CN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4318" name="内容占位符 7"/>
          <p:cNvSpPr txBox="1">
            <a:spLocks/>
          </p:cNvSpPr>
          <p:nvPr/>
        </p:nvSpPr>
        <p:spPr bwMode="auto">
          <a:xfrm>
            <a:off x="395288" y="3500438"/>
            <a:ext cx="820916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altLang="zh-CN" sz="2100" dirty="0">
                <a:latin typeface="Times New Roman" pitchFamily="18" charset="0"/>
                <a:cs typeface="Times New Roman" pitchFamily="18" charset="0"/>
              </a:rPr>
              <a:t>T condition:</a:t>
            </a:r>
          </a:p>
          <a:p>
            <a:pPr marL="889000" lvl="1" indent="-439738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en-US" altLang="zh-CN" sz="2000" dirty="0"/>
              <a:t>I</a:t>
            </a:r>
            <a:r>
              <a:rPr lang="en-US" altLang="zh-CN" sz="2000" dirty="0" smtClean="0"/>
              <a:t>n </a:t>
            </a:r>
            <a:r>
              <a:rPr lang="en-US" altLang="zh-CN" sz="2000" dirty="0"/>
              <a:t>some execution, we can find an object created by </a:t>
            </a:r>
            <a:r>
              <a:rPr lang="en-US" altLang="zh-CN" sz="2000" u="sng" dirty="0"/>
              <a:t>a</a:t>
            </a:r>
            <a:r>
              <a:rPr lang="en-US" altLang="zh-CN" sz="2000" dirty="0"/>
              <a:t> that </a:t>
            </a:r>
            <a:r>
              <a:rPr lang="en-US" altLang="zh-CN" sz="2000" dirty="0" smtClean="0"/>
              <a:t>has </a:t>
            </a:r>
            <a:r>
              <a:rPr lang="en-US" altLang="zh-CN" sz="2000" dirty="0" smtClean="0">
                <a:solidFill>
                  <a:srgbClr val="FF0000"/>
                </a:solidFill>
              </a:rPr>
              <a:t>no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incoming reference right after </a:t>
            </a:r>
            <a:r>
              <a:rPr lang="en-US" altLang="zh-CN" sz="2000" u="sng" dirty="0"/>
              <a:t>e</a:t>
            </a:r>
            <a:r>
              <a:rPr lang="en-US" altLang="zh-CN" sz="2000" dirty="0"/>
              <a:t> </a:t>
            </a:r>
          </a:p>
          <a:p>
            <a:pPr marL="447675" indent="-447675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altLang="zh-CN" sz="2100" dirty="0">
                <a:latin typeface="Times New Roman" pitchFamily="18" charset="0"/>
                <a:cs typeface="Times New Roman" pitchFamily="18" charset="0"/>
              </a:rPr>
              <a:t>F condition:</a:t>
            </a:r>
          </a:p>
          <a:p>
            <a:pPr marL="889000" lvl="1" indent="-439738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en-US" altLang="zh-CN" sz="2000" dirty="0"/>
              <a:t>I</a:t>
            </a:r>
            <a:r>
              <a:rPr lang="en-US" altLang="zh-CN" sz="2000" dirty="0" smtClean="0"/>
              <a:t>n </a:t>
            </a:r>
            <a:r>
              <a:rPr lang="en-US" altLang="zh-CN" sz="2000" dirty="0"/>
              <a:t>all possible executions, all objects created by </a:t>
            </a:r>
            <a:r>
              <a:rPr lang="en-US" altLang="zh-CN" sz="2000" u="sng" dirty="0"/>
              <a:t>a</a:t>
            </a:r>
            <a:r>
              <a:rPr lang="en-US" altLang="zh-CN" sz="2000" dirty="0"/>
              <a:t> have incoming references after </a:t>
            </a:r>
            <a:r>
              <a:rPr lang="en-US" altLang="zh-CN" sz="2000" u="sng" dirty="0"/>
              <a:t>e</a:t>
            </a:r>
            <a:endParaRPr lang="en-US" altLang="zh-CN" sz="2000" u="sng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endParaRPr lang="en-US" altLang="zh-CN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9" name="标题 12"/>
          <p:cNvSpPr txBox="1">
            <a:spLocks/>
          </p:cNvSpPr>
          <p:nvPr/>
        </p:nvSpPr>
        <p:spPr bwMode="auto">
          <a:xfrm>
            <a:off x="411163" y="236538"/>
            <a:ext cx="6858000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altLang="zh-CN" sz="3200" dirty="0">
                <a:latin typeface="+mj-lt"/>
              </a:rPr>
              <a:t>Basic</a:t>
            </a:r>
            <a:r>
              <a:rPr lang="en-US" altLang="zh-CN" sz="3200" dirty="0"/>
              <a:t> </a:t>
            </a:r>
            <a:r>
              <a:rPr lang="en-US" altLang="zh-CN" sz="3200" dirty="0" smtClean="0"/>
              <a:t>Idea</a:t>
            </a:r>
            <a:endParaRPr lang="zh-CN" altLang="en-US" sz="3200" dirty="0"/>
          </a:p>
        </p:txBody>
      </p:sp>
      <p:graphicFrame>
        <p:nvGraphicFramePr>
          <p:cNvPr id="4313" name="Object 217"/>
          <p:cNvGraphicFramePr>
            <a:graphicFrameLocks noChangeAspect="1"/>
          </p:cNvGraphicFramePr>
          <p:nvPr/>
        </p:nvGraphicFramePr>
        <p:xfrm>
          <a:off x="2952750" y="1484313"/>
          <a:ext cx="6659563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" name="Visio" r:id="rId4" imgW="5419063" imgH="1875768" progId="Visio.Drawing.11">
                  <p:embed/>
                </p:oleObj>
              </mc:Choice>
              <mc:Fallback>
                <p:oleObj name="Visio" r:id="rId4" imgW="5419063" imgH="1875768" progId="Visio.Drawing.11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1484313"/>
                        <a:ext cx="6659563" cy="230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Software Engineering Group</a:t>
            </a:r>
            <a:endParaRPr kumimoji="0" lang="en-US" altLang="zh-CN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68313" y="3860800"/>
            <a:ext cx="7775575" cy="21605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In real situation:</a:t>
            </a:r>
          </a:p>
          <a:p>
            <a:pPr lvl="1">
              <a:lnSpc>
                <a:spcPct val="90000"/>
              </a:lnSpc>
            </a:pPr>
            <a:r>
              <a:rPr lang="en-US" altLang="zh-CN" sz="2100" dirty="0">
                <a:latin typeface="Times New Roman" pitchFamily="18" charset="0"/>
                <a:ea typeface="宋体" charset="-122"/>
                <a:cs typeface="Times New Roman" pitchFamily="18" charset="0"/>
              </a:rPr>
              <a:t>N</a:t>
            </a:r>
            <a:r>
              <a:rPr lang="en-US" altLang="zh-CN" sz="21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umber of incoming references : difficult to understand exactly and requires expensive instrumentation and data flow tracking</a:t>
            </a:r>
          </a:p>
          <a:p>
            <a:pPr lvl="1">
              <a:lnSpc>
                <a:spcPct val="90000"/>
              </a:lnSpc>
            </a:pPr>
            <a:r>
              <a:rPr lang="en-US" altLang="zh-CN" sz="2100" dirty="0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en-US" altLang="zh-CN" sz="21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estricted to testing techniques, “in all possible executions” unsatisfied </a:t>
            </a:r>
          </a:p>
          <a:p>
            <a:pPr lvl="1">
              <a:lnSpc>
                <a:spcPct val="90000"/>
              </a:lnSpc>
            </a:pPr>
            <a:endParaRPr lang="en-US" altLang="zh-CN" sz="2100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FA38DA8-66B2-46A5-A382-C100D771317E}" type="datetime1">
              <a:rPr lang="zh-CN" altLang="en-US"/>
              <a:pPr>
                <a:defRPr/>
              </a:pPr>
              <a:t>7/17/13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BC005-6E6E-40AE-A6DE-06BFE2183B1F}" type="slidenum">
              <a:rPr lang="zh-CN" altLang="en-US"/>
              <a:pPr>
                <a:defRPr/>
              </a:pPr>
              <a:t>9</a:t>
            </a:fld>
            <a:endParaRPr lang="zh-CN" altLang="en-US"/>
          </a:p>
        </p:txBody>
      </p:sp>
      <p:sp>
        <p:nvSpPr>
          <p:cNvPr id="5338" name="标题 12"/>
          <p:cNvSpPr txBox="1">
            <a:spLocks/>
          </p:cNvSpPr>
          <p:nvPr/>
        </p:nvSpPr>
        <p:spPr bwMode="auto">
          <a:xfrm>
            <a:off x="422275" y="260350"/>
            <a:ext cx="6858000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altLang="zh-CN" sz="3200" dirty="0"/>
              <a:t>Basic </a:t>
            </a:r>
            <a:r>
              <a:rPr lang="en-US" altLang="zh-CN" sz="3200" dirty="0" smtClean="0"/>
              <a:t>Idea</a:t>
            </a:r>
            <a:endParaRPr lang="zh-CN" altLang="en-US" sz="3200" dirty="0"/>
          </a:p>
        </p:txBody>
      </p:sp>
      <p:graphicFrame>
        <p:nvGraphicFramePr>
          <p:cNvPr id="5333" name="Object 213"/>
          <p:cNvGraphicFramePr>
            <a:graphicFrameLocks noChangeAspect="1"/>
          </p:cNvGraphicFramePr>
          <p:nvPr/>
        </p:nvGraphicFramePr>
        <p:xfrm>
          <a:off x="755650" y="1339850"/>
          <a:ext cx="7416800" cy="256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" name="Visio" r:id="rId4" imgW="5419063" imgH="1875768" progId="Visio.Drawing.11">
                  <p:embed/>
                </p:oleObj>
              </mc:Choice>
              <mc:Fallback>
                <p:oleObj name="Visio" r:id="rId4" imgW="5419063" imgH="1875768" progId="Visio.Drawing.11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339850"/>
                        <a:ext cx="7416800" cy="256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3_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3_Axi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7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pitchFamily="2" charset="-122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13659</TotalTime>
  <Words>1114</Words>
  <Application>Microsoft Macintosh PowerPoint</Application>
  <PresentationFormat>On-screen Show (4:3)</PresentationFormat>
  <Paragraphs>269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3_Axis</vt:lpstr>
      <vt:lpstr>Visio</vt:lpstr>
      <vt:lpstr>Dynamically Validating Static Memory Leak Warnings</vt:lpstr>
      <vt:lpstr>PowerPoint Presentation</vt:lpstr>
      <vt:lpstr>Background</vt:lpstr>
      <vt:lpstr>Motivation</vt:lpstr>
      <vt:lpstr>Motivation</vt:lpstr>
      <vt:lpstr>Overview</vt:lpstr>
      <vt:lpstr>Overview</vt:lpstr>
      <vt:lpstr>PowerPoint Presentation</vt:lpstr>
      <vt:lpstr>PowerPoint Presentation</vt:lpstr>
      <vt:lpstr>PowerPoint Presentation</vt:lpstr>
      <vt:lpstr>Category：MUST-LEAK</vt:lpstr>
      <vt:lpstr>Category：LIKELY-NOT-LEAK</vt:lpstr>
      <vt:lpstr>Category：BLOAT</vt:lpstr>
      <vt:lpstr>Basic Idea</vt:lpstr>
      <vt:lpstr>Algorithms </vt:lpstr>
      <vt:lpstr>Test Generation Illustration</vt:lpstr>
      <vt:lpstr>Update Tracking Data</vt:lpstr>
      <vt:lpstr>Experiment and Evaluation</vt:lpstr>
      <vt:lpstr>Experiment 1: Classiﬁcation Accuracy and Efﬁciency</vt:lpstr>
      <vt:lpstr>PowerPoint Presentation</vt:lpstr>
      <vt:lpstr>Experiment 1: Classiﬁcation Accuracy and Efﬁciency</vt:lpstr>
      <vt:lpstr>Experiment 2: A Large-scale Program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Dynamically Validating Static Memory Leak Warnings</dc:title>
  <dc:creator>lichcat</dc:creator>
  <cp:lastModifiedBy>Harry Xu</cp:lastModifiedBy>
  <cp:revision>797</cp:revision>
  <cp:lastPrinted>2013-03-12T05:24:14Z</cp:lastPrinted>
  <dcterms:created xsi:type="dcterms:W3CDTF">2010-11-16T07:05:29Z</dcterms:created>
  <dcterms:modified xsi:type="dcterms:W3CDTF">2013-07-17T12:32:01Z</dcterms:modified>
</cp:coreProperties>
</file>