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61" r:id="rId4"/>
    <p:sldId id="274" r:id="rId5"/>
    <p:sldId id="276" r:id="rId6"/>
    <p:sldId id="277" r:id="rId7"/>
    <p:sldId id="279" r:id="rId8"/>
    <p:sldId id="278" r:id="rId9"/>
    <p:sldId id="280" r:id="rId10"/>
    <p:sldId id="281" r:id="rId11"/>
    <p:sldId id="282" r:id="rId12"/>
    <p:sldId id="283" r:id="rId13"/>
    <p:sldId id="284" r:id="rId14"/>
    <p:sldId id="285" r:id="rId15"/>
    <p:sldId id="293" r:id="rId16"/>
    <p:sldId id="294" r:id="rId17"/>
    <p:sldId id="287" r:id="rId18"/>
    <p:sldId id="288" r:id="rId19"/>
    <p:sldId id="289" r:id="rId20"/>
    <p:sldId id="291" r:id="rId21"/>
    <p:sldId id="29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B658813-0114-447B-94FB-7A01A711F534}">
          <p14:sldIdLst>
            <p14:sldId id="256"/>
            <p14:sldId id="258"/>
            <p14:sldId id="261"/>
            <p14:sldId id="274"/>
            <p14:sldId id="276"/>
            <p14:sldId id="277"/>
            <p14:sldId id="279"/>
            <p14:sldId id="278"/>
            <p14:sldId id="280"/>
            <p14:sldId id="281"/>
            <p14:sldId id="282"/>
            <p14:sldId id="283"/>
            <p14:sldId id="284"/>
            <p14:sldId id="285"/>
            <p14:sldId id="293"/>
            <p14:sldId id="294"/>
            <p14:sldId id="287"/>
            <p14:sldId id="288"/>
            <p14:sldId id="289"/>
            <p14:sldId id="291"/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520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78CBB-31A8-4441-A156-8792F2A700A8}" type="datetimeFigureOut">
              <a:rPr lang="en-US" smtClean="0"/>
              <a:t>7/2/13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5F48C-853A-4C91-8447-7D0010EE8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19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5F48C-853A-4C91-8447-7D0010EE8A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95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5F48C-853A-4C91-8447-7D0010EE8AA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66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5F48C-853A-4C91-8447-7D0010EE8AA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52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7/2/13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2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7/2/13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8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7/2/13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7/2/13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4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7/2/13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8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7/2/13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8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7/2/13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5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7/2/13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4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7/2/13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47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7/2/13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1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7/2/13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5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111F0-2A6D-4207-8475-68C85E400E66}" type="datetimeFigureOut">
              <a:rPr lang="en-US" smtClean="0"/>
              <a:t>7/2/13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8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CoCo</a:t>
            </a:r>
            <a:r>
              <a:rPr lang="en-US" dirty="0" smtClean="0">
                <a:solidFill>
                  <a:schemeClr val="bg1"/>
                </a:solidFill>
              </a:rPr>
              <a:t>: Sound and Adaptive Replacement of Java Collections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Guoqing (Harry) Xu </a:t>
            </a:r>
          </a:p>
          <a:p>
            <a:r>
              <a:rPr lang="en-US" dirty="0" smtClean="0"/>
              <a:t>Department of Computer Science</a:t>
            </a:r>
          </a:p>
          <a:p>
            <a:r>
              <a:rPr lang="en-US" dirty="0" smtClean="0"/>
              <a:t>University of California, Irvine</a:t>
            </a:r>
          </a:p>
        </p:txBody>
      </p:sp>
    </p:spTree>
    <p:extLst>
      <p:ext uri="{BB962C8B-B14F-4D97-AF65-F5344CB8AC3E}">
        <p14:creationId xmlns:p14="http://schemas.microsoft.com/office/powerpoint/2010/main" val="83799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Soundness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1447800"/>
            <a:ext cx="3733800" cy="46783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Once a switch rule evaluates to true, an inactive container becomes active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If an </a:t>
            </a:r>
            <a:r>
              <a:rPr lang="en-US" sz="2800" i="1" dirty="0" smtClean="0">
                <a:solidFill>
                  <a:schemeClr val="accent1"/>
                </a:solidFill>
              </a:rPr>
              <a:t>abstraction</a:t>
            </a:r>
            <a:r>
              <a:rPr lang="en-US" sz="2800" dirty="0" smtClean="0">
                <a:solidFill>
                  <a:schemeClr val="bg1"/>
                </a:solidFill>
              </a:rPr>
              <a:t> is located by a retrieval, it is </a:t>
            </a:r>
            <a:r>
              <a:rPr lang="en-US" sz="2800" i="1" dirty="0" smtClean="0">
                <a:solidFill>
                  <a:srgbClr val="FF0000"/>
                </a:solidFill>
              </a:rPr>
              <a:t>concretized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to provide safety guarantee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15686" y="1149152"/>
            <a:ext cx="4237767" cy="5404048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90600" y="1600200"/>
            <a:ext cx="2362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LinkedList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066800" y="2819400"/>
            <a:ext cx="2286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066800" y="4038600"/>
            <a:ext cx="2286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Hash</a:t>
            </a:r>
          </a:p>
          <a:p>
            <a:pPr algn="ctr"/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066800" y="5257800"/>
            <a:ext cx="2286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XYZList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4800" y="1371600"/>
            <a:ext cx="740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active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8343" y="3429000"/>
            <a:ext cx="919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Inactive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24773" y="1511576"/>
            <a:ext cx="857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Combo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" y="4583668"/>
            <a:ext cx="919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Inactive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1000" y="5726668"/>
            <a:ext cx="919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Inactive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06820" y="1654630"/>
            <a:ext cx="373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o</a:t>
            </a:r>
            <a:endParaRPr lang="en-US" sz="2800" dirty="0"/>
          </a:p>
        </p:txBody>
      </p:sp>
      <p:sp>
        <p:nvSpPr>
          <p:cNvPr id="26" name="Rectangle 25"/>
          <p:cNvSpPr/>
          <p:nvPr/>
        </p:nvSpPr>
        <p:spPr>
          <a:xfrm>
            <a:off x="2819400" y="2905780"/>
            <a:ext cx="3882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α</a:t>
            </a:r>
            <a:endParaRPr lang="en-US" sz="2800" dirty="0"/>
          </a:p>
        </p:txBody>
      </p:sp>
      <p:sp>
        <p:nvSpPr>
          <p:cNvPr id="27" name="Rectangle 26"/>
          <p:cNvSpPr/>
          <p:nvPr/>
        </p:nvSpPr>
        <p:spPr>
          <a:xfrm>
            <a:off x="2819400" y="4094183"/>
            <a:ext cx="388248" cy="4324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α</a:t>
            </a:r>
            <a:endParaRPr lang="en-US" sz="2800" dirty="0"/>
          </a:p>
        </p:txBody>
      </p:sp>
      <p:sp>
        <p:nvSpPr>
          <p:cNvPr id="28" name="Rectangle 27"/>
          <p:cNvSpPr/>
          <p:nvPr/>
        </p:nvSpPr>
        <p:spPr>
          <a:xfrm>
            <a:off x="2852054" y="5322408"/>
            <a:ext cx="3882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α</a:t>
            </a:r>
            <a:endParaRPr lang="en-US" sz="2800" dirty="0"/>
          </a:p>
        </p:txBody>
      </p:sp>
      <p:sp>
        <p:nvSpPr>
          <p:cNvPr id="29" name="Rectangle 28"/>
          <p:cNvSpPr/>
          <p:nvPr/>
        </p:nvSpPr>
        <p:spPr>
          <a:xfrm>
            <a:off x="4822372" y="5929031"/>
            <a:ext cx="38924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>
                <a:solidFill>
                  <a:schemeClr val="bg1"/>
                </a:solidFill>
              </a:rPr>
              <a:t>if #get(</a:t>
            </a:r>
            <a:r>
              <a:rPr lang="en-US" sz="2400" dirty="0" err="1">
                <a:solidFill>
                  <a:schemeClr val="bg1"/>
                </a:solidFill>
              </a:rPr>
              <a:t>i</a:t>
            </a:r>
            <a:r>
              <a:rPr lang="en-US" sz="2400" dirty="0">
                <a:solidFill>
                  <a:schemeClr val="bg1"/>
                </a:solidFill>
              </a:rPr>
              <a:t>) &gt; </a:t>
            </a:r>
            <a:r>
              <a:rPr lang="en-US" sz="2400" dirty="0" smtClean="0">
                <a:solidFill>
                  <a:schemeClr val="bg1"/>
                </a:solidFill>
              </a:rPr>
              <a:t>X</a:t>
            </a:r>
            <a:endParaRPr lang="en-US" sz="2400" dirty="0" smtClean="0">
              <a:solidFill>
                <a:srgbClr val="00B0F0"/>
              </a:solidFill>
            </a:endParaRPr>
          </a:p>
          <a:p>
            <a:pPr lvl="1"/>
            <a:r>
              <a:rPr lang="en-US" sz="2400" dirty="0" smtClean="0">
                <a:solidFill>
                  <a:srgbClr val="00B0F0"/>
                </a:solidFill>
              </a:rPr>
              <a:t>  </a:t>
            </a:r>
            <a:r>
              <a:rPr lang="en-US" sz="2400" dirty="0" err="1" smtClean="0">
                <a:solidFill>
                  <a:srgbClr val="00B0F0"/>
                </a:solidFill>
              </a:rPr>
              <a:t>LinkedList</a:t>
            </a:r>
            <a:r>
              <a:rPr lang="en-US" dirty="0" smtClean="0">
                <a:solidFill>
                  <a:schemeClr val="bg1"/>
                </a:solidFill>
              </a:rPr>
              <a:t>               </a:t>
            </a:r>
            <a:r>
              <a:rPr lang="en-US" sz="2400" dirty="0" err="1" smtClean="0">
                <a:solidFill>
                  <a:srgbClr val="FFFF00"/>
                </a:solidFill>
              </a:rPr>
              <a:t>ArrayList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6844145" y="6553200"/>
            <a:ext cx="623455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35" idx="1"/>
          </p:cNvCxnSpPr>
          <p:nvPr/>
        </p:nvCxnSpPr>
        <p:spPr>
          <a:xfrm>
            <a:off x="3352800" y="1991760"/>
            <a:ext cx="609600" cy="32725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 rot="1626319">
            <a:off x="3521628" y="1893474"/>
            <a:ext cx="623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g</a:t>
            </a:r>
            <a:r>
              <a:rPr lang="en-US" dirty="0" smtClean="0">
                <a:solidFill>
                  <a:srgbClr val="FFFF00"/>
                </a:solidFill>
              </a:rPr>
              <a:t>et()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962400" y="2057400"/>
            <a:ext cx="3882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>
                <a:solidFill>
                  <a:srgbClr val="FF0000"/>
                </a:solidFill>
              </a:rPr>
              <a:t>α</a:t>
            </a:r>
            <a:endParaRPr lang="en-US" sz="2800" dirty="0"/>
          </a:p>
        </p:txBody>
      </p:sp>
      <p:sp>
        <p:nvSpPr>
          <p:cNvPr id="38" name="Arc 37"/>
          <p:cNvSpPr/>
          <p:nvPr/>
        </p:nvSpPr>
        <p:spPr>
          <a:xfrm rot="18654865">
            <a:off x="2446885" y="2790274"/>
            <a:ext cx="2208746" cy="1031031"/>
          </a:xfrm>
          <a:prstGeom prst="arc">
            <a:avLst>
              <a:gd name="adj1" fmla="val 16200000"/>
              <a:gd name="adj2" fmla="val 20433688"/>
            </a:avLst>
          </a:prstGeom>
          <a:ln w="25400">
            <a:solidFill>
              <a:srgbClr val="FF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c 38"/>
          <p:cNvSpPr/>
          <p:nvPr/>
        </p:nvSpPr>
        <p:spPr>
          <a:xfrm rot="7714435">
            <a:off x="2554827" y="1820132"/>
            <a:ext cx="2241515" cy="1090288"/>
          </a:xfrm>
          <a:prstGeom prst="arc">
            <a:avLst>
              <a:gd name="adj1" fmla="val 16200000"/>
              <a:gd name="adj2" fmla="val 20433688"/>
            </a:avLst>
          </a:prstGeom>
          <a:ln w="25400">
            <a:solidFill>
              <a:srgbClr val="FF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9452995">
            <a:off x="3122904" y="2603256"/>
            <a:ext cx="1161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concretize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038600" y="2133600"/>
            <a:ext cx="373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7054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3.33333E-6 0.17778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889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3.33333E-6 -0.17222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611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0486 L 0.00382 -0.17292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889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3.33333E-6 0.18889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6" grpId="1" animBg="1"/>
      <p:bldP spid="7" grpId="0" animBg="1"/>
      <p:bldP spid="8" grpId="0" animBg="1"/>
      <p:bldP spid="9" grpId="0"/>
      <p:bldP spid="10" grpId="0"/>
      <p:bldP spid="11" grpId="0"/>
      <p:bldP spid="22" grpId="0"/>
      <p:bldP spid="23" grpId="0"/>
      <p:bldP spid="25" grpId="0"/>
      <p:bldP spid="25" grpId="1"/>
      <p:bldP spid="26" grpId="0"/>
      <p:bldP spid="26" grpId="1"/>
      <p:bldP spid="27" grpId="0"/>
      <p:bldP spid="28" grpId="0"/>
      <p:bldP spid="29" grpId="0"/>
      <p:bldP spid="34" grpId="0"/>
      <p:bldP spid="35" grpId="0"/>
      <p:bldP spid="35" grpId="1"/>
      <p:bldP spid="38" grpId="0" animBg="1"/>
      <p:bldP spid="39" grpId="0" animBg="1"/>
      <p:bldP spid="41" grpId="1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Optimizable</a:t>
            </a:r>
            <a:r>
              <a:rPr lang="en-US" dirty="0" smtClean="0">
                <a:solidFill>
                  <a:schemeClr val="bg1"/>
                </a:solidFill>
              </a:rPr>
              <a:t> Container Classes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304801" y="1584325"/>
            <a:ext cx="5425765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1"/>
            <a:r>
              <a:rPr lang="en-US" dirty="0" smtClean="0">
                <a:solidFill>
                  <a:schemeClr val="accent1"/>
                </a:solidFill>
              </a:rPr>
              <a:t>class </a:t>
            </a:r>
            <a:r>
              <a:rPr lang="en-US" i="1" dirty="0" err="1" smtClean="0">
                <a:solidFill>
                  <a:srgbClr val="FFFF00"/>
                </a:solidFill>
              </a:rPr>
              <a:t>LinkedList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implements List                                {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      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void add           (Object o) { //actual stuff  }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             </a:t>
            </a: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Object get            (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index</a:t>
            </a:r>
            <a:r>
              <a:rPr lang="en-US" dirty="0">
                <a:solidFill>
                  <a:schemeClr val="accent1"/>
                </a:solidFill>
              </a:rPr>
              <a:t>) {//actual stuff </a:t>
            </a:r>
            <a:r>
              <a:rPr lang="en-US" dirty="0" smtClean="0">
                <a:solidFill>
                  <a:schemeClr val="accent1"/>
                </a:solidFill>
              </a:rPr>
              <a:t> }</a:t>
            </a: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}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381000" y="4272677"/>
            <a:ext cx="52578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1"/>
            <a:r>
              <a:rPr lang="en-US" dirty="0" smtClean="0">
                <a:solidFill>
                  <a:schemeClr val="accent1"/>
                </a:solidFill>
              </a:rPr>
              <a:t>class </a:t>
            </a:r>
            <a:r>
              <a:rPr lang="en-US" i="1" dirty="0" err="1" smtClean="0">
                <a:solidFill>
                  <a:srgbClr val="FFFF00"/>
                </a:solidFill>
              </a:rPr>
              <a:t>ArrayList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implements List                                {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      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void add           (Object o) {  //</a:t>
            </a:r>
            <a:r>
              <a:rPr lang="en-US" dirty="0">
                <a:solidFill>
                  <a:schemeClr val="accent1"/>
                </a:solidFill>
              </a:rPr>
              <a:t>actual stuff</a:t>
            </a:r>
            <a:r>
              <a:rPr lang="en-US" dirty="0" smtClean="0">
                <a:solidFill>
                  <a:schemeClr val="accent1"/>
                </a:solidFill>
              </a:rPr>
              <a:t> }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       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Object get            (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index</a:t>
            </a:r>
            <a:r>
              <a:rPr lang="en-US" dirty="0">
                <a:solidFill>
                  <a:schemeClr val="accent1"/>
                </a:solidFill>
              </a:rPr>
              <a:t>) </a:t>
            </a:r>
            <a:r>
              <a:rPr lang="en-US" dirty="0" smtClean="0">
                <a:solidFill>
                  <a:schemeClr val="accent1"/>
                </a:solidFill>
              </a:rPr>
              <a:t>{ //</a:t>
            </a:r>
            <a:r>
              <a:rPr lang="en-US" dirty="0">
                <a:solidFill>
                  <a:schemeClr val="accent1"/>
                </a:solidFill>
              </a:rPr>
              <a:t>actual stuff </a:t>
            </a:r>
            <a:r>
              <a:rPr lang="en-US" dirty="0" smtClean="0">
                <a:solidFill>
                  <a:schemeClr val="accent1"/>
                </a:solidFill>
              </a:rPr>
              <a:t>}</a:t>
            </a: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}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724400" y="1981200"/>
            <a:ext cx="46482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1"/>
            <a:r>
              <a:rPr lang="en-US" dirty="0" smtClean="0">
                <a:solidFill>
                  <a:schemeClr val="accent1"/>
                </a:solidFill>
              </a:rPr>
              <a:t>class </a:t>
            </a:r>
            <a:r>
              <a:rPr lang="en-US" i="1" dirty="0" err="1" smtClean="0">
                <a:solidFill>
                  <a:srgbClr val="FFFF00"/>
                </a:solidFill>
              </a:rPr>
              <a:t>ListCombo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implements List       {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      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 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  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  </a:t>
            </a:r>
            <a:r>
              <a:rPr lang="en-US" dirty="0" smtClean="0">
                <a:solidFill>
                  <a:schemeClr val="accent1"/>
                </a:solidFill>
              </a:rPr>
              <a:t>   void add(Object o) {   </a:t>
            </a:r>
          </a:p>
          <a:p>
            <a:pPr lvl="1"/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    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               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    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  }  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Object get(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index) {                       </a:t>
            </a: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   </a:t>
            </a:r>
          </a:p>
          <a:p>
            <a:pPr lvl="1"/>
            <a:endParaRPr lang="en-US" dirty="0">
              <a:solidFill>
                <a:schemeClr val="accent1"/>
              </a:solidFill>
            </a:endParaRP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    }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}</a:t>
            </a: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}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2133600"/>
            <a:ext cx="792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$</a:t>
            </a:r>
            <a:r>
              <a:rPr lang="en-US" dirty="0" err="1">
                <a:solidFill>
                  <a:srgbClr val="FF0000"/>
                </a:solidFill>
              </a:rPr>
              <a:t>CoCo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17172" y="2983468"/>
            <a:ext cx="792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$</a:t>
            </a:r>
            <a:r>
              <a:rPr lang="en-US" dirty="0" err="1">
                <a:solidFill>
                  <a:srgbClr val="FF0000"/>
                </a:solidFill>
              </a:rPr>
              <a:t>CoCo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6800" y="4822372"/>
            <a:ext cx="792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$</a:t>
            </a:r>
            <a:r>
              <a:rPr lang="en-US" dirty="0" err="1">
                <a:solidFill>
                  <a:srgbClr val="FF0000"/>
                </a:solidFill>
              </a:rPr>
              <a:t>CoCo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51854" y="5661356"/>
            <a:ext cx="792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$</a:t>
            </a:r>
            <a:r>
              <a:rPr lang="en-US" dirty="0" err="1">
                <a:solidFill>
                  <a:srgbClr val="FF0000"/>
                </a:solidFill>
              </a:rPr>
              <a:t>CoCo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06796" y="2507654"/>
            <a:ext cx="40727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>
                <a:solidFill>
                  <a:schemeClr val="accent1"/>
                </a:solidFill>
              </a:rPr>
              <a:t>void add 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dirty="0">
                <a:solidFill>
                  <a:schemeClr val="accent1"/>
                </a:solidFill>
              </a:rPr>
              <a:t>Object o) </a:t>
            </a:r>
            <a:r>
              <a:rPr lang="en-US" dirty="0" smtClean="0">
                <a:solidFill>
                  <a:schemeClr val="accent1"/>
                </a:solidFill>
              </a:rPr>
              <a:t>{</a:t>
            </a:r>
            <a:r>
              <a:rPr lang="en-US" dirty="0" err="1" smtClean="0">
                <a:solidFill>
                  <a:srgbClr val="FF0000"/>
                </a:solidFill>
              </a:rPr>
              <a:t>combo</a:t>
            </a:r>
            <a:r>
              <a:rPr lang="en-US" dirty="0" err="1" smtClean="0">
                <a:solidFill>
                  <a:srgbClr val="FFFF00"/>
                </a:solidFill>
              </a:rPr>
              <a:t>.add</a:t>
            </a:r>
            <a:r>
              <a:rPr lang="en-US" dirty="0" smtClean="0">
                <a:solidFill>
                  <a:srgbClr val="FFFF00"/>
                </a:solidFill>
              </a:rPr>
              <a:t>(o)</a:t>
            </a:r>
            <a:r>
              <a:rPr lang="en-US" dirty="0" smtClean="0">
                <a:solidFill>
                  <a:schemeClr val="accent1"/>
                </a:solidFill>
              </a:rPr>
              <a:t>;}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76200" y="1828800"/>
            <a:ext cx="2934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 err="1" smtClean="0">
                <a:solidFill>
                  <a:schemeClr val="accent1"/>
                </a:solidFill>
              </a:rPr>
              <a:t>ListCombo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combo</a:t>
            </a:r>
            <a:r>
              <a:rPr lang="en-US" dirty="0" smtClean="0">
                <a:solidFill>
                  <a:schemeClr val="accent1"/>
                </a:solidFill>
              </a:rPr>
              <a:t> =   … ;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110211" y="3305056"/>
            <a:ext cx="5284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 smtClean="0">
                <a:solidFill>
                  <a:schemeClr val="accent1"/>
                </a:solidFill>
              </a:rPr>
              <a:t>Object get (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index) </a:t>
            </a:r>
            <a:r>
              <a:rPr lang="en-US" dirty="0">
                <a:solidFill>
                  <a:schemeClr val="accent1"/>
                </a:solidFill>
              </a:rPr>
              <a:t>{ </a:t>
            </a:r>
            <a:r>
              <a:rPr lang="en-US" dirty="0" smtClean="0">
                <a:solidFill>
                  <a:schemeClr val="accent1"/>
                </a:solidFill>
              </a:rPr>
              <a:t>return </a:t>
            </a:r>
            <a:r>
              <a:rPr lang="en-US" dirty="0" err="1" smtClean="0">
                <a:solidFill>
                  <a:srgbClr val="FF0000"/>
                </a:solidFill>
              </a:rPr>
              <a:t>combo</a:t>
            </a:r>
            <a:r>
              <a:rPr lang="en-US" dirty="0" err="1" smtClean="0">
                <a:solidFill>
                  <a:srgbClr val="FFFF00"/>
                </a:solidFill>
              </a:rPr>
              <a:t>.get</a:t>
            </a:r>
            <a:r>
              <a:rPr lang="en-US" dirty="0" smtClean="0">
                <a:solidFill>
                  <a:srgbClr val="FFFF00"/>
                </a:solidFill>
              </a:rPr>
              <a:t>(index)</a:t>
            </a:r>
            <a:r>
              <a:rPr lang="en-US" dirty="0" smtClean="0">
                <a:solidFill>
                  <a:schemeClr val="accent1"/>
                </a:solidFill>
              </a:rPr>
              <a:t>;}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186518" y="5105400"/>
            <a:ext cx="40727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>
                <a:solidFill>
                  <a:schemeClr val="accent1"/>
                </a:solidFill>
              </a:rPr>
              <a:t>void add 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dirty="0">
                <a:solidFill>
                  <a:schemeClr val="accent1"/>
                </a:solidFill>
              </a:rPr>
              <a:t>Object o) </a:t>
            </a:r>
            <a:r>
              <a:rPr lang="en-US" dirty="0" smtClean="0">
                <a:solidFill>
                  <a:schemeClr val="accent1"/>
                </a:solidFill>
              </a:rPr>
              <a:t>{</a:t>
            </a:r>
            <a:r>
              <a:rPr lang="en-US" dirty="0" err="1" smtClean="0">
                <a:solidFill>
                  <a:srgbClr val="FF0000"/>
                </a:solidFill>
              </a:rPr>
              <a:t>combo</a:t>
            </a:r>
            <a:r>
              <a:rPr lang="en-US" dirty="0" err="1" smtClean="0">
                <a:solidFill>
                  <a:srgbClr val="FFFF00"/>
                </a:solidFill>
              </a:rPr>
              <a:t>.add</a:t>
            </a:r>
            <a:r>
              <a:rPr lang="en-US" dirty="0" smtClean="0">
                <a:solidFill>
                  <a:srgbClr val="FFFF00"/>
                </a:solidFill>
              </a:rPr>
              <a:t>(o)</a:t>
            </a:r>
            <a:r>
              <a:rPr lang="en-US" dirty="0" smtClean="0">
                <a:solidFill>
                  <a:schemeClr val="accent1"/>
                </a:solidFill>
              </a:rPr>
              <a:t>;}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85455" y="4539518"/>
            <a:ext cx="2667397" cy="3052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 err="1" smtClean="0">
                <a:solidFill>
                  <a:schemeClr val="accent1"/>
                </a:solidFill>
              </a:rPr>
              <a:t>ListCombo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combo</a:t>
            </a:r>
            <a:r>
              <a:rPr lang="en-US" dirty="0" smtClean="0">
                <a:solidFill>
                  <a:schemeClr val="accent1"/>
                </a:solidFill>
              </a:rPr>
              <a:t> =   … ;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191694" y="5895856"/>
            <a:ext cx="5284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 smtClean="0">
                <a:solidFill>
                  <a:schemeClr val="accent1"/>
                </a:solidFill>
              </a:rPr>
              <a:t>Object get (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index) </a:t>
            </a:r>
            <a:r>
              <a:rPr lang="en-US" dirty="0">
                <a:solidFill>
                  <a:schemeClr val="accent1"/>
                </a:solidFill>
              </a:rPr>
              <a:t>{ </a:t>
            </a:r>
            <a:r>
              <a:rPr lang="en-US" dirty="0" smtClean="0">
                <a:solidFill>
                  <a:schemeClr val="accent1"/>
                </a:solidFill>
              </a:rPr>
              <a:t>return </a:t>
            </a:r>
            <a:r>
              <a:rPr lang="en-US" dirty="0" err="1" smtClean="0">
                <a:solidFill>
                  <a:srgbClr val="FF0000"/>
                </a:solidFill>
              </a:rPr>
              <a:t>combo</a:t>
            </a:r>
            <a:r>
              <a:rPr lang="en-US" dirty="0" err="1" smtClean="0">
                <a:solidFill>
                  <a:srgbClr val="FFFF00"/>
                </a:solidFill>
              </a:rPr>
              <a:t>.get</a:t>
            </a:r>
            <a:r>
              <a:rPr lang="en-US" dirty="0" smtClean="0">
                <a:solidFill>
                  <a:srgbClr val="FFFF00"/>
                </a:solidFill>
              </a:rPr>
              <a:t>(index)</a:t>
            </a:r>
            <a:r>
              <a:rPr lang="en-US" dirty="0" smtClean="0">
                <a:solidFill>
                  <a:schemeClr val="accent1"/>
                </a:solidFill>
              </a:rPr>
              <a:t>;}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53000" y="2401669"/>
            <a:ext cx="26427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 smtClean="0">
                <a:solidFill>
                  <a:schemeClr val="accent1"/>
                </a:solidFill>
              </a:rPr>
              <a:t>List </a:t>
            </a:r>
            <a:r>
              <a:rPr lang="en-US" dirty="0" smtClean="0">
                <a:solidFill>
                  <a:srgbClr val="FF0000"/>
                </a:solidFill>
              </a:rPr>
              <a:t>active = …</a:t>
            </a:r>
            <a:r>
              <a:rPr lang="en-US" dirty="0" smtClean="0">
                <a:solidFill>
                  <a:schemeClr val="accent1"/>
                </a:solidFill>
              </a:rPr>
              <a:t>;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List[] </a:t>
            </a:r>
            <a:r>
              <a:rPr lang="en-US" dirty="0" err="1" smtClean="0">
                <a:solidFill>
                  <a:srgbClr val="FF0000"/>
                </a:solidFill>
              </a:rPr>
              <a:t>inactiveList</a:t>
            </a:r>
            <a:r>
              <a:rPr lang="en-US" dirty="0" smtClean="0">
                <a:solidFill>
                  <a:srgbClr val="FF0000"/>
                </a:solidFill>
              </a:rPr>
              <a:t> = …</a:t>
            </a:r>
            <a:r>
              <a:rPr lang="en-US" dirty="0" smtClean="0">
                <a:solidFill>
                  <a:schemeClr val="accent1"/>
                </a:solidFill>
              </a:rPr>
              <a:t>;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63414" y="3364111"/>
            <a:ext cx="2085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active.</a:t>
            </a:r>
            <a:r>
              <a:rPr lang="en-US" dirty="0" err="1" smtClean="0">
                <a:solidFill>
                  <a:srgbClr val="FFFF00"/>
                </a:solidFill>
              </a:rPr>
              <a:t>add$CoCo</a:t>
            </a:r>
            <a:r>
              <a:rPr lang="en-US" dirty="0" smtClean="0">
                <a:solidFill>
                  <a:srgbClr val="FFFF00"/>
                </a:solidFill>
              </a:rPr>
              <a:t>(o)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562600" y="5040868"/>
            <a:ext cx="3432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Object o = </a:t>
            </a:r>
            <a:r>
              <a:rPr lang="en-US" dirty="0" err="1" smtClean="0">
                <a:solidFill>
                  <a:srgbClr val="FF0000"/>
                </a:solidFill>
              </a:rPr>
              <a:t>active.</a:t>
            </a:r>
            <a:r>
              <a:rPr lang="en-US" dirty="0" err="1" smtClean="0">
                <a:solidFill>
                  <a:srgbClr val="FFFF00"/>
                </a:solidFill>
              </a:rPr>
              <a:t>get$CoCo</a:t>
            </a:r>
            <a:r>
              <a:rPr lang="en-US" dirty="0" smtClean="0">
                <a:solidFill>
                  <a:srgbClr val="FFFF00"/>
                </a:solidFill>
              </a:rPr>
              <a:t>(index)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551794" y="1214993"/>
            <a:ext cx="2004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Manually modified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693265" y="1219200"/>
            <a:ext cx="2536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Automatically generated 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092381" y="1399659"/>
            <a:ext cx="28583" cy="50011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763414" y="3669268"/>
            <a:ext cx="250735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for each</a:t>
            </a:r>
            <a:r>
              <a:rPr lang="en-US" dirty="0" smtClean="0">
                <a:solidFill>
                  <a:srgbClr val="FF0000"/>
                </a:solidFill>
              </a:rPr>
              <a:t> l </a:t>
            </a:r>
            <a:r>
              <a:rPr lang="en-US" dirty="0" smtClean="0">
                <a:solidFill>
                  <a:schemeClr val="accent1"/>
                </a:solidFill>
              </a:rPr>
              <a:t>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inactiveList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{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 err="1" smtClean="0">
                <a:solidFill>
                  <a:srgbClr val="FF0000"/>
                </a:solidFill>
              </a:rPr>
              <a:t>l.</a:t>
            </a:r>
            <a:r>
              <a:rPr lang="en-US" dirty="0" err="1" smtClean="0">
                <a:solidFill>
                  <a:srgbClr val="FFFF00"/>
                </a:solidFill>
              </a:rPr>
              <a:t>addAbstract</a:t>
            </a: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l-GR" dirty="0" smtClean="0">
                <a:solidFill>
                  <a:srgbClr val="FFFF00"/>
                </a:solidFill>
              </a:rPr>
              <a:t>α</a:t>
            </a:r>
            <a:r>
              <a:rPr lang="en-US" dirty="0" smtClean="0">
                <a:solidFill>
                  <a:srgbClr val="FFFF00"/>
                </a:solidFill>
              </a:rPr>
              <a:t>); </a:t>
            </a:r>
          </a:p>
          <a:p>
            <a:r>
              <a:rPr lang="en-US" dirty="0">
                <a:solidFill>
                  <a:schemeClr val="accent1"/>
                </a:solidFill>
              </a:rPr>
              <a:t>}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562600" y="5345668"/>
            <a:ext cx="325242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If (</a:t>
            </a:r>
            <a:r>
              <a:rPr lang="en-US" dirty="0" smtClean="0">
                <a:solidFill>
                  <a:srgbClr val="FFFF00"/>
                </a:solidFill>
              </a:rPr>
              <a:t>o </a:t>
            </a:r>
            <a:r>
              <a:rPr lang="en-US" dirty="0" err="1" smtClean="0">
                <a:solidFill>
                  <a:srgbClr val="FFFF00"/>
                </a:solidFill>
              </a:rPr>
              <a:t>instanceof</a:t>
            </a:r>
            <a:r>
              <a:rPr lang="en-US" dirty="0" smtClean="0">
                <a:solidFill>
                  <a:srgbClr val="FFFF00"/>
                </a:solidFill>
              </a:rPr>
              <a:t> Abstraction</a:t>
            </a:r>
            <a:r>
              <a:rPr lang="en-US" dirty="0" smtClean="0">
                <a:solidFill>
                  <a:schemeClr val="accent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    o = </a:t>
            </a:r>
            <a:r>
              <a:rPr lang="en-US" dirty="0" err="1" smtClean="0">
                <a:solidFill>
                  <a:srgbClr val="FF0000"/>
                </a:solidFill>
              </a:rPr>
              <a:t>active.</a:t>
            </a:r>
            <a:r>
              <a:rPr lang="en-US" dirty="0" err="1" smtClean="0">
                <a:solidFill>
                  <a:srgbClr val="FFFF00"/>
                </a:solidFill>
              </a:rPr>
              <a:t>concretize</a:t>
            </a:r>
            <a:r>
              <a:rPr lang="en-US" dirty="0" smtClean="0">
                <a:solidFill>
                  <a:srgbClr val="FFFF00"/>
                </a:solidFill>
              </a:rPr>
              <a:t>(o, index)</a:t>
            </a:r>
            <a:r>
              <a:rPr lang="en-US" dirty="0" smtClean="0">
                <a:solidFill>
                  <a:schemeClr val="accent1"/>
                </a:solidFill>
              </a:rPr>
              <a:t>;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} return o;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84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/>
      <p:bldP spid="21" grpId="0"/>
      <p:bldP spid="22" grpId="0"/>
      <p:bldP spid="23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Optimizable</a:t>
            </a:r>
            <a:r>
              <a:rPr lang="en-US" dirty="0" smtClean="0">
                <a:solidFill>
                  <a:schemeClr val="bg1"/>
                </a:solidFill>
              </a:rPr>
              <a:t> Container Classes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2000"/>
                    </a14:imgEffect>
                    <a14:imgEffect>
                      <a14:saturation sat="315000"/>
                    </a14:imgEffect>
                    <a14:imgEffect>
                      <a14:brightnessContrast bright="-35000" contrast="-6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1844803"/>
            <a:ext cx="7696199" cy="4860797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7" name="Rectangle 26"/>
          <p:cNvSpPr/>
          <p:nvPr/>
        </p:nvSpPr>
        <p:spPr>
          <a:xfrm>
            <a:off x="-287944" y="1295400"/>
            <a:ext cx="46095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 err="1">
                <a:solidFill>
                  <a:srgbClr val="FF0000"/>
                </a:solidFill>
              </a:rPr>
              <a:t>LinkedList</a:t>
            </a:r>
            <a:r>
              <a:rPr lang="en-US" sz="2400" dirty="0">
                <a:solidFill>
                  <a:srgbClr val="FF0000"/>
                </a:solidFill>
              </a:rPr>
              <a:t> l = new </a:t>
            </a:r>
            <a:r>
              <a:rPr lang="en-US" sz="2400" dirty="0" err="1">
                <a:solidFill>
                  <a:srgbClr val="FF0000"/>
                </a:solidFill>
              </a:rPr>
              <a:t>LinkedList</a:t>
            </a:r>
            <a:r>
              <a:rPr lang="en-US" sz="2400" dirty="0" smtClean="0">
                <a:solidFill>
                  <a:srgbClr val="FF0000"/>
                </a:solidFill>
              </a:rPr>
              <a:t>();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 rot="3868429">
            <a:off x="2518455" y="1915311"/>
            <a:ext cx="899238" cy="300335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219200" y="1757456"/>
            <a:ext cx="14719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c</a:t>
            </a:r>
            <a:r>
              <a:rPr lang="en-US" b="1" dirty="0" smtClean="0">
                <a:solidFill>
                  <a:srgbClr val="FFFF00"/>
                </a:solidFill>
              </a:rPr>
              <a:t>reate combo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1" name="Right Arrow 30"/>
          <p:cNvSpPr/>
          <p:nvPr/>
        </p:nvSpPr>
        <p:spPr>
          <a:xfrm rot="815153">
            <a:off x="3792722" y="2713958"/>
            <a:ext cx="2244356" cy="300335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rot="813496">
            <a:off x="3977736" y="2439829"/>
            <a:ext cx="2006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c</a:t>
            </a:r>
            <a:r>
              <a:rPr lang="en-US" b="1" dirty="0" smtClean="0">
                <a:solidFill>
                  <a:srgbClr val="FFFF00"/>
                </a:solidFill>
              </a:rPr>
              <a:t>reate inactive lists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733800" y="1295400"/>
            <a:ext cx="18325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l.add</a:t>
            </a:r>
            <a:r>
              <a:rPr lang="en-US" sz="2400" dirty="0" smtClean="0">
                <a:solidFill>
                  <a:srgbClr val="FF0000"/>
                </a:solidFill>
              </a:rPr>
              <a:t>(o);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4" name="Right Arrow 33"/>
          <p:cNvSpPr/>
          <p:nvPr/>
        </p:nvSpPr>
        <p:spPr>
          <a:xfrm rot="8075996">
            <a:off x="2663520" y="2283441"/>
            <a:ext cx="1933616" cy="300335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 rot="815153">
            <a:off x="3893739" y="3357221"/>
            <a:ext cx="1982485" cy="300335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18534203">
            <a:off x="4088284" y="1804407"/>
            <a:ext cx="5055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call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 rot="877665">
            <a:off x="4348908" y="3091343"/>
            <a:ext cx="946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forward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0" name="Right Arrow 39"/>
          <p:cNvSpPr/>
          <p:nvPr/>
        </p:nvSpPr>
        <p:spPr>
          <a:xfrm rot="8548945">
            <a:off x="4733430" y="4438204"/>
            <a:ext cx="1914815" cy="300335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9522620">
            <a:off x="5091062" y="4183449"/>
            <a:ext cx="987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dispatch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165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  <p:bldP spid="29" grpId="0"/>
      <p:bldP spid="31" grpId="0" animBg="1"/>
      <p:bldP spid="32" grpId="0"/>
      <p:bldP spid="33" grpId="0"/>
      <p:bldP spid="34" grpId="0" animBg="1"/>
      <p:bldP spid="36" grpId="0" animBg="1"/>
      <p:bldP spid="38" grpId="0"/>
      <p:bldP spid="39" grpId="0"/>
      <p:bldP spid="40" grpId="0" animBg="1"/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Perform Online Container Switch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Change field </a:t>
            </a:r>
            <a:r>
              <a:rPr lang="en-US" dirty="0" smtClean="0">
                <a:solidFill>
                  <a:srgbClr val="FF0000"/>
                </a:solidFill>
              </a:rPr>
              <a:t>active</a:t>
            </a:r>
            <a:r>
              <a:rPr lang="en-US" dirty="0" smtClean="0">
                <a:solidFill>
                  <a:schemeClr val="bg1"/>
                </a:solidFill>
              </a:rPr>
              <a:t> to the appropriate container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client still interfaces with the original container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371600"/>
            <a:ext cx="4648200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1"/>
            <a:r>
              <a:rPr lang="en-US" dirty="0" smtClean="0">
                <a:solidFill>
                  <a:schemeClr val="accent1"/>
                </a:solidFill>
              </a:rPr>
              <a:t>class </a:t>
            </a:r>
            <a:r>
              <a:rPr lang="en-US" i="1" dirty="0" err="1" smtClean="0">
                <a:solidFill>
                  <a:srgbClr val="FFFF00"/>
                </a:solidFill>
              </a:rPr>
              <a:t>ListCombo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implements List { 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  </a:t>
            </a:r>
            <a:r>
              <a:rPr lang="en-US" dirty="0" smtClean="0">
                <a:solidFill>
                  <a:schemeClr val="accent1"/>
                </a:solidFill>
              </a:rPr>
              <a:t>   void add(Object o) {   </a:t>
            </a:r>
          </a:p>
          <a:p>
            <a:pPr lvl="1"/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      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  }  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Object get(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index) {                     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     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    }</a:t>
            </a: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pPr lvl="1"/>
            <a:endParaRPr lang="en-US" dirty="0">
              <a:solidFill>
                <a:schemeClr val="accent1"/>
              </a:solidFill>
            </a:endParaRPr>
          </a:p>
          <a:p>
            <a:pPr lvl="1"/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}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9014" y="2221468"/>
            <a:ext cx="22967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active.</a:t>
            </a:r>
            <a:r>
              <a:rPr lang="en-US" dirty="0" err="1" smtClean="0">
                <a:solidFill>
                  <a:srgbClr val="FFFF00"/>
                </a:solidFill>
              </a:rPr>
              <a:t>add$CoCo</a:t>
            </a:r>
            <a:r>
              <a:rPr lang="en-US" dirty="0" smtClean="0">
                <a:solidFill>
                  <a:srgbClr val="FFFF00"/>
                </a:solidFill>
              </a:rPr>
              <a:t>(o)</a:t>
            </a:r>
            <a:r>
              <a:rPr lang="en-US" dirty="0" smtClean="0">
                <a:solidFill>
                  <a:schemeClr val="accent1"/>
                </a:solidFill>
              </a:rPr>
              <a:t>; </a:t>
            </a:r>
            <a:r>
              <a:rPr lang="en-US" dirty="0">
                <a:solidFill>
                  <a:schemeClr val="accent1"/>
                </a:solidFill>
              </a:rPr>
              <a:t>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987186" y="3288268"/>
            <a:ext cx="3644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Object o = </a:t>
            </a:r>
            <a:r>
              <a:rPr lang="en-US" dirty="0" err="1" smtClean="0">
                <a:solidFill>
                  <a:srgbClr val="FF0000"/>
                </a:solidFill>
              </a:rPr>
              <a:t>active.</a:t>
            </a:r>
            <a:r>
              <a:rPr lang="en-US" dirty="0" err="1" smtClean="0">
                <a:solidFill>
                  <a:srgbClr val="FFFF00"/>
                </a:solidFill>
              </a:rPr>
              <a:t>get$CoCo</a:t>
            </a:r>
            <a:r>
              <a:rPr lang="en-US" dirty="0" smtClean="0">
                <a:solidFill>
                  <a:srgbClr val="FFFF00"/>
                </a:solidFill>
              </a:rPr>
              <a:t>(index)</a:t>
            </a:r>
            <a:r>
              <a:rPr lang="en-US" dirty="0" smtClean="0">
                <a:solidFill>
                  <a:schemeClr val="accent1"/>
                </a:solidFill>
              </a:rPr>
              <a:t>; </a:t>
            </a:r>
            <a:r>
              <a:rPr lang="en-US" dirty="0">
                <a:solidFill>
                  <a:schemeClr val="accent1"/>
                </a:solidFill>
              </a:rPr>
              <a:t>…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03071" y="3962400"/>
            <a:ext cx="531626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v</a:t>
            </a:r>
            <a:r>
              <a:rPr lang="en-US" dirty="0" smtClean="0">
                <a:solidFill>
                  <a:schemeClr val="accent1"/>
                </a:solidFill>
              </a:rPr>
              <a:t>oid </a:t>
            </a:r>
            <a:r>
              <a:rPr lang="en-US" dirty="0" err="1" smtClean="0">
                <a:solidFill>
                  <a:srgbClr val="FFFF00"/>
                </a:solidFill>
              </a:rPr>
              <a:t>profileAndReplace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oprType</a:t>
            </a:r>
            <a:r>
              <a:rPr lang="en-US" dirty="0" smtClean="0">
                <a:solidFill>
                  <a:schemeClr val="accent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      switch(</a:t>
            </a:r>
            <a:r>
              <a:rPr lang="en-US" dirty="0" err="1" smtClean="0">
                <a:solidFill>
                  <a:srgbClr val="FFFF00"/>
                </a:solidFill>
              </a:rPr>
              <a:t>oprType</a:t>
            </a:r>
            <a:r>
              <a:rPr lang="en-US" dirty="0" smtClean="0">
                <a:solidFill>
                  <a:schemeClr val="accent1"/>
                </a:solidFill>
              </a:rPr>
              <a:t>) {  //profiling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       case ADD:  ADD_OPR++; break;   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       case GET:   GET_OPR++; break;</a:t>
            </a:r>
          </a:p>
          <a:p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  }</a:t>
            </a:r>
          </a:p>
          <a:p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  </a:t>
            </a:r>
            <a:r>
              <a:rPr lang="en-US" dirty="0" smtClean="0">
                <a:solidFill>
                  <a:srgbClr val="FF0000"/>
                </a:solidFill>
              </a:rPr>
              <a:t>//rules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  if (</a:t>
            </a:r>
            <a:r>
              <a:rPr lang="en-US" dirty="0" smtClean="0">
                <a:solidFill>
                  <a:srgbClr val="FFFF00"/>
                </a:solidFill>
              </a:rPr>
              <a:t>GET_OPR</a:t>
            </a:r>
            <a:r>
              <a:rPr lang="en-US" dirty="0" smtClean="0">
                <a:solidFill>
                  <a:schemeClr val="accent1"/>
                </a:solidFill>
              </a:rPr>
              <a:t> &gt; X &amp;&amp; </a:t>
            </a:r>
            <a:r>
              <a:rPr lang="en-US" dirty="0" smtClean="0">
                <a:solidFill>
                  <a:srgbClr val="FF0000"/>
                </a:solidFill>
              </a:rPr>
              <a:t>active </a:t>
            </a:r>
            <a:r>
              <a:rPr lang="en-US" dirty="0" err="1" smtClean="0">
                <a:solidFill>
                  <a:schemeClr val="accent1"/>
                </a:solidFill>
              </a:rPr>
              <a:t>instanceof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LinkedList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      </a:t>
            </a:r>
            <a:r>
              <a:rPr lang="en-US" dirty="0" smtClean="0">
                <a:solidFill>
                  <a:srgbClr val="FFFF00"/>
                </a:solidFill>
              </a:rPr>
              <a:t>swap(</a:t>
            </a:r>
            <a:r>
              <a:rPr lang="en-US" dirty="0" smtClean="0">
                <a:solidFill>
                  <a:srgbClr val="FF0000"/>
                </a:solidFill>
              </a:rPr>
              <a:t>active</a:t>
            </a:r>
            <a:r>
              <a:rPr lang="en-US" dirty="0" smtClean="0">
                <a:solidFill>
                  <a:srgbClr val="FFFF00"/>
                </a:solidFill>
              </a:rPr>
              <a:t>,  inactive[</a:t>
            </a:r>
            <a:r>
              <a:rPr lang="en-US" dirty="0" err="1" smtClean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FFFF00"/>
                </a:solidFill>
              </a:rPr>
              <a:t>]); </a:t>
            </a:r>
            <a:r>
              <a:rPr lang="en-US" dirty="0" smtClean="0">
                <a:solidFill>
                  <a:schemeClr val="accent1"/>
                </a:solidFill>
              </a:rPr>
              <a:t>// </a:t>
            </a:r>
            <a:r>
              <a:rPr lang="en-US" dirty="0">
                <a:solidFill>
                  <a:srgbClr val="FFFF00"/>
                </a:solidFill>
              </a:rPr>
              <a:t>inactive[</a:t>
            </a:r>
            <a:r>
              <a:rPr lang="en-US" dirty="0" err="1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FFFF00"/>
                </a:solidFill>
              </a:rPr>
              <a:t>] </a:t>
            </a:r>
            <a:r>
              <a:rPr lang="en-US" dirty="0" smtClean="0">
                <a:solidFill>
                  <a:schemeClr val="accent1"/>
                </a:solidFill>
              </a:rPr>
              <a:t>is </a:t>
            </a:r>
            <a:r>
              <a:rPr lang="en-US" dirty="0" err="1" smtClean="0">
                <a:solidFill>
                  <a:schemeClr val="accent1"/>
                </a:solidFill>
              </a:rPr>
              <a:t>ArrayList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}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34245" y="1915886"/>
            <a:ext cx="2530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profileAndReplace</a:t>
            </a:r>
            <a:r>
              <a:rPr lang="en-US" dirty="0" smtClean="0">
                <a:solidFill>
                  <a:srgbClr val="FF0000"/>
                </a:solidFill>
              </a:rPr>
              <a:t>(ADD);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90600" y="2994354"/>
            <a:ext cx="2482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profileAndReplace</a:t>
            </a:r>
            <a:r>
              <a:rPr lang="en-US" dirty="0" smtClean="0">
                <a:solidFill>
                  <a:srgbClr val="FF0000"/>
                </a:solidFill>
              </a:rPr>
              <a:t>(GET);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036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Abstraction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An abstraction is a </a:t>
            </a:r>
            <a:r>
              <a:rPr lang="en-US" dirty="0" smtClean="0">
                <a:solidFill>
                  <a:srgbClr val="FF0000"/>
                </a:solidFill>
              </a:rPr>
              <a:t>placeholder</a:t>
            </a:r>
            <a:r>
              <a:rPr lang="en-US" dirty="0" smtClean="0">
                <a:solidFill>
                  <a:schemeClr val="bg1"/>
                </a:solidFill>
              </a:rPr>
              <a:t> for a set of concrete elements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Container specific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Its granularity influences performance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Two simple ways to define abstractions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Most fine-grained: One abstraction for each element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Most coarse-grained: One abstraction for all elements</a:t>
            </a:r>
          </a:p>
        </p:txBody>
      </p:sp>
    </p:spTree>
    <p:extLst>
      <p:ext uri="{BB962C8B-B14F-4D97-AF65-F5344CB8AC3E}">
        <p14:creationId xmlns:p14="http://schemas.microsoft.com/office/powerpoint/2010/main" val="2977180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Our </a:t>
            </a:r>
            <a:r>
              <a:rPr lang="en-US" dirty="0" smtClean="0">
                <a:solidFill>
                  <a:schemeClr val="bg1"/>
                </a:solidFill>
              </a:rPr>
              <a:t>Abstractions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 have modified </a:t>
            </a:r>
            <a:r>
              <a:rPr lang="en-US" dirty="0">
                <a:solidFill>
                  <a:schemeClr val="bg1"/>
                </a:solidFill>
              </a:rPr>
              <a:t>4 containers from </a:t>
            </a:r>
            <a:r>
              <a:rPr lang="en-US" dirty="0" smtClean="0">
                <a:solidFill>
                  <a:schemeClr val="bg1"/>
                </a:solidFill>
              </a:rPr>
              <a:t>the Java Collections Framework </a:t>
            </a:r>
            <a:r>
              <a:rPr lang="en-US" dirty="0">
                <a:solidFill>
                  <a:schemeClr val="bg1"/>
                </a:solidFill>
              </a:rPr>
              <a:t>and implemented 3 from </a:t>
            </a:r>
            <a:r>
              <a:rPr lang="en-US" dirty="0" smtClean="0">
                <a:solidFill>
                  <a:schemeClr val="bg1"/>
                </a:solidFill>
              </a:rPr>
              <a:t>the scratch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List </a:t>
            </a:r>
            <a:r>
              <a:rPr lang="en-US" dirty="0">
                <a:solidFill>
                  <a:schemeClr val="bg1"/>
                </a:solidFill>
              </a:rPr>
              <a:t>– 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ArrayList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LinkedList</a:t>
            </a:r>
            <a:r>
              <a:rPr lang="en-US" dirty="0">
                <a:solidFill>
                  <a:schemeClr val="bg1"/>
                </a:solidFill>
              </a:rPr>
              <a:t>, and </a:t>
            </a:r>
            <a:r>
              <a:rPr lang="en-US" dirty="0" err="1">
                <a:solidFill>
                  <a:srgbClr val="FFFF00"/>
                </a:solidFill>
              </a:rPr>
              <a:t>HashArrayList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Map </a:t>
            </a:r>
            <a:r>
              <a:rPr lang="en-US" dirty="0">
                <a:solidFill>
                  <a:schemeClr val="bg1"/>
                </a:solidFill>
              </a:rPr>
              <a:t>– </a:t>
            </a:r>
            <a:r>
              <a:rPr lang="en-US" dirty="0" err="1">
                <a:solidFill>
                  <a:srgbClr val="FFFF00"/>
                </a:solidFill>
              </a:rPr>
              <a:t>HashMap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and </a:t>
            </a:r>
            <a:r>
              <a:rPr lang="en-US" dirty="0" err="1">
                <a:solidFill>
                  <a:srgbClr val="FFFF00"/>
                </a:solidFill>
              </a:rPr>
              <a:t>ArrayMap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Set</a:t>
            </a:r>
            <a:r>
              <a:rPr lang="en-US" dirty="0">
                <a:solidFill>
                  <a:schemeClr val="bg1"/>
                </a:solidFill>
              </a:rPr>
              <a:t> – </a:t>
            </a:r>
            <a:r>
              <a:rPr lang="en-US" dirty="0" err="1">
                <a:solidFill>
                  <a:srgbClr val="FFFF00"/>
                </a:solidFill>
              </a:rPr>
              <a:t>HashSet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and </a:t>
            </a:r>
            <a:r>
              <a:rPr lang="en-US" dirty="0" err="1">
                <a:solidFill>
                  <a:srgbClr val="FFFF00"/>
                </a:solidFill>
              </a:rPr>
              <a:t>ArraySet</a:t>
            </a:r>
            <a:endParaRPr lang="en-US" dirty="0">
              <a:solidFill>
                <a:srgbClr val="FFFF00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The same set of switch rules as used in </a:t>
            </a:r>
            <a:r>
              <a:rPr lang="en-US" dirty="0" smtClean="0">
                <a:solidFill>
                  <a:schemeClr val="bg1"/>
                </a:solidFill>
              </a:rPr>
              <a:t>Chameleon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For </a:t>
            </a:r>
            <a:r>
              <a:rPr lang="en-US" dirty="0">
                <a:solidFill>
                  <a:schemeClr val="bg1"/>
                </a:solidFill>
              </a:rPr>
              <a:t>List, an abstraction </a:t>
            </a:r>
            <a:r>
              <a:rPr lang="en-US" dirty="0" smtClean="0">
                <a:solidFill>
                  <a:schemeClr val="bg1"/>
                </a:solidFill>
              </a:rPr>
              <a:t>contains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Host container ID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Indices of a range of elements it </a:t>
            </a:r>
            <a:r>
              <a:rPr lang="en-US" dirty="0" smtClean="0">
                <a:solidFill>
                  <a:schemeClr val="bg1"/>
                </a:solidFill>
              </a:rPr>
              <a:t>represents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209800" y="5562600"/>
            <a:ext cx="4076700" cy="1219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562600"/>
            <a:ext cx="3886200" cy="1124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4658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Abstraction and Concretization Functions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List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Update existing abstractions or create a new abstraction upon an </a:t>
            </a:r>
            <a:r>
              <a:rPr lang="en-US" i="1" dirty="0" smtClean="0">
                <a:solidFill>
                  <a:srgbClr val="FFFFFF"/>
                </a:solidFill>
              </a:rPr>
              <a:t>add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Concretization first splits an retrieved abstraction and brings back exactly one element requested by the client</a:t>
            </a:r>
          </a:p>
          <a:p>
            <a:r>
              <a:rPr lang="en-US" dirty="0">
                <a:solidFill>
                  <a:schemeClr val="bg1"/>
                </a:solidFill>
              </a:rPr>
              <a:t>For Map and Set, one single abstraction is used to represent all concrete </a:t>
            </a:r>
            <a:r>
              <a:rPr lang="en-US" dirty="0" smtClean="0">
                <a:solidFill>
                  <a:schemeClr val="bg1"/>
                </a:solidFill>
              </a:rPr>
              <a:t>elements</a:t>
            </a:r>
            <a:endParaRPr lang="en-US" dirty="0" smtClean="0">
              <a:solidFill>
                <a:srgbClr val="FFFFFF"/>
              </a:solidFill>
            </a:endParaRPr>
          </a:p>
          <a:p>
            <a:pPr marL="914400" lvl="2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146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Implementation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Modify Jikes RVM to do the instrumentation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Replace each </a:t>
            </a:r>
            <a:r>
              <a:rPr lang="en-US" i="1" dirty="0">
                <a:solidFill>
                  <a:srgbClr val="FFFF00"/>
                </a:solidFill>
              </a:rPr>
              <a:t>new </a:t>
            </a:r>
            <a:r>
              <a:rPr lang="en-US" i="1" dirty="0" err="1">
                <a:solidFill>
                  <a:srgbClr val="FFFF00"/>
                </a:solidFill>
              </a:rPr>
              <a:t>java.util.X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smtClean="0">
                <a:solidFill>
                  <a:srgbClr val="FFFF00"/>
                </a:solidFill>
              </a:rPr>
              <a:t>(…)</a:t>
            </a:r>
            <a:r>
              <a:rPr lang="en-US" i="1" dirty="0" smtClean="0">
                <a:solidFill>
                  <a:schemeClr val="bg1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with </a:t>
            </a:r>
            <a:r>
              <a:rPr lang="en-US" i="1" dirty="0">
                <a:solidFill>
                  <a:srgbClr val="FFFF00"/>
                </a:solidFill>
              </a:rPr>
              <a:t>new </a:t>
            </a:r>
            <a:r>
              <a:rPr lang="en-US" i="1" dirty="0" err="1" smtClean="0">
                <a:solidFill>
                  <a:srgbClr val="FFFF00"/>
                </a:solidFill>
              </a:rPr>
              <a:t>coco.util.X</a:t>
            </a:r>
            <a:r>
              <a:rPr lang="en-US" i="1" dirty="0" smtClean="0">
                <a:solidFill>
                  <a:srgbClr val="FFFF00"/>
                </a:solidFill>
              </a:rPr>
              <a:t> (…)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in both the baseline and the optimizing compiler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Optimizations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Dropping combo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Sampling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Lazy creation of inactive containers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Aggressively inline </a:t>
            </a:r>
            <a:r>
              <a:rPr lang="en-US" dirty="0" err="1" smtClean="0">
                <a:solidFill>
                  <a:schemeClr val="bg1"/>
                </a:solidFill>
              </a:rPr>
              <a:t>CoCo</a:t>
            </a:r>
            <a:r>
              <a:rPr lang="en-US" dirty="0" smtClean="0">
                <a:solidFill>
                  <a:schemeClr val="bg1"/>
                </a:solidFill>
              </a:rPr>
              <a:t>-related methods</a:t>
            </a:r>
          </a:p>
        </p:txBody>
      </p:sp>
    </p:spTree>
    <p:extLst>
      <p:ext uri="{BB962C8B-B14F-4D97-AF65-F5344CB8AC3E}">
        <p14:creationId xmlns:p14="http://schemas.microsoft.com/office/powerpoint/2010/main" val="1186901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Evaluation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Micro-benchmarks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75X faster for one benchmark after switching from </a:t>
            </a:r>
            <a:r>
              <a:rPr lang="en-US" dirty="0" err="1" smtClean="0">
                <a:solidFill>
                  <a:srgbClr val="FFFF00"/>
                </a:solidFill>
              </a:rPr>
              <a:t>ArrayList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to </a:t>
            </a:r>
            <a:r>
              <a:rPr lang="en-US" dirty="0" err="1" smtClean="0">
                <a:solidFill>
                  <a:srgbClr val="FF0000"/>
                </a:solidFill>
              </a:rPr>
              <a:t>HashArrayList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Five large-scale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err="1" smtClean="0">
                <a:solidFill>
                  <a:schemeClr val="bg1"/>
                </a:solidFill>
              </a:rPr>
              <a:t>DaCapo</a:t>
            </a:r>
            <a:r>
              <a:rPr lang="en-US" dirty="0" smtClean="0">
                <a:solidFill>
                  <a:schemeClr val="bg1"/>
                </a:solidFill>
              </a:rPr>
              <a:t>) applications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b</a:t>
            </a:r>
            <a:r>
              <a:rPr lang="en-US" dirty="0" smtClean="0">
                <a:solidFill>
                  <a:schemeClr val="bg1"/>
                </a:solidFill>
              </a:rPr>
              <a:t>loat, chart, fop, </a:t>
            </a:r>
            <a:r>
              <a:rPr lang="en-US" dirty="0" err="1" smtClean="0">
                <a:solidFill>
                  <a:schemeClr val="bg1"/>
                </a:solidFill>
              </a:rPr>
              <a:t>lusearch</a:t>
            </a:r>
            <a:r>
              <a:rPr lang="en-US" dirty="0" smtClean="0">
                <a:solidFill>
                  <a:schemeClr val="bg1"/>
                </a:solidFill>
              </a:rPr>
              <a:t>, and </a:t>
            </a:r>
            <a:r>
              <a:rPr lang="en-US" dirty="0" err="1" smtClean="0">
                <a:solidFill>
                  <a:schemeClr val="bg1"/>
                </a:solidFill>
              </a:rPr>
              <a:t>avrora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1/50 sampling rate : </a:t>
            </a:r>
            <a:r>
              <a:rPr lang="en-US" dirty="0" err="1" smtClean="0">
                <a:solidFill>
                  <a:srgbClr val="FFFF00"/>
                </a:solidFill>
              </a:rPr>
              <a:t>profileAndReplace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is invoked once per 50 calls to </a:t>
            </a:r>
            <a:r>
              <a:rPr lang="en-US" dirty="0" smtClean="0">
                <a:solidFill>
                  <a:srgbClr val="FFFF00"/>
                </a:solidFill>
              </a:rPr>
              <a:t>add/get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14.6% speedup on average at the cost of 18.8% space overhead 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173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Conclusions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 semantics-aware bloat removal technique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Developer insight is encoded by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eplacement rules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Abstraction and concretization functions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Future dynamic optimization research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Develop more semantics-aware optimization techniques</a:t>
            </a:r>
          </a:p>
        </p:txBody>
      </p:sp>
    </p:spTree>
    <p:extLst>
      <p:ext uri="{BB962C8B-B14F-4D97-AF65-F5344CB8AC3E}">
        <p14:creationId xmlns:p14="http://schemas.microsoft.com/office/powerpoint/2010/main" val="871918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Performance Concerns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Programming with abstractions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Modern languages exhibit clear separation between </a:t>
            </a:r>
            <a:r>
              <a:rPr lang="en-US" dirty="0">
                <a:solidFill>
                  <a:schemeClr val="accent1"/>
                </a:solidFill>
              </a:rPr>
              <a:t>abstractions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dirty="0">
                <a:solidFill>
                  <a:schemeClr val="accent1"/>
                </a:solidFill>
              </a:rPr>
              <a:t>implementations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Developers are trained to use abstractions without knowing how they are implemented</a:t>
            </a:r>
          </a:p>
          <a:p>
            <a:r>
              <a:rPr lang="en-US" dirty="0">
                <a:solidFill>
                  <a:schemeClr val="bg1"/>
                </a:solidFill>
              </a:rPr>
              <a:t>Pervasive use of large-scale, enterprise-level applications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Layers of </a:t>
            </a:r>
            <a:r>
              <a:rPr lang="en-US" dirty="0">
                <a:solidFill>
                  <a:schemeClr val="accent1"/>
                </a:solidFill>
              </a:rPr>
              <a:t>libraries</a:t>
            </a:r>
            <a:r>
              <a:rPr lang="en-US" dirty="0">
                <a:solidFill>
                  <a:schemeClr val="bg1"/>
                </a:solidFill>
              </a:rPr>
              <a:t> and </a:t>
            </a:r>
            <a:r>
              <a:rPr lang="en-US" dirty="0">
                <a:solidFill>
                  <a:schemeClr val="accent1"/>
                </a:solidFill>
              </a:rPr>
              <a:t>frameworks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Inappropriate choices of implementations lead performance problems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750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                    Thanks You </a:t>
            </a:r>
          </a:p>
          <a:p>
            <a:endParaRPr lang="en-US" sz="4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smtClean="0">
                <a:solidFill>
                  <a:srgbClr val="FF0000"/>
                </a:solidFill>
              </a:rPr>
              <a:t>                          </a:t>
            </a:r>
            <a:r>
              <a:rPr lang="en-US" sz="4800" dirty="0" smtClean="0">
                <a:solidFill>
                  <a:srgbClr val="FF0000"/>
                </a:solidFill>
              </a:rPr>
              <a:t>Q/A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311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Optimizations Do </a:t>
            </a:r>
            <a:r>
              <a:rPr lang="en-US" dirty="0" err="1" smtClean="0">
                <a:solidFill>
                  <a:schemeClr val="bg1"/>
                </a:solidFill>
              </a:rPr>
              <a:t>Help</a:t>
            </a:r>
            <a:r>
              <a:rPr lang="en-US" dirty="0" err="1" smtClean="0"/>
              <a:t>O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51037"/>
            <a:ext cx="8077200" cy="4173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2367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Semantic Inefficiencies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Performance problems caused by developers’ inappropriate choices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and mistakes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Semantics-agnostic optimizations cannot optimize them away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JIT optimizations do not </a:t>
            </a:r>
            <a:r>
              <a:rPr lang="en-US" dirty="0" smtClean="0">
                <a:solidFill>
                  <a:schemeClr val="bg1"/>
                </a:solidFill>
              </a:rPr>
              <a:t>help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Human insight is required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23257" y="5105400"/>
            <a:ext cx="70866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/>
                </a:solidFill>
              </a:rPr>
              <a:t>Develop semantics-aware optimizations</a:t>
            </a:r>
          </a:p>
        </p:txBody>
      </p:sp>
    </p:spTree>
    <p:extLst>
      <p:ext uri="{BB962C8B-B14F-4D97-AF65-F5344CB8AC3E}">
        <p14:creationId xmlns:p14="http://schemas.microsoft.com/office/powerpoint/2010/main" val="586553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Container Inefficiencies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Inappropriate choice of containers is an important source of bloat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Examples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3244725"/>
            <a:ext cx="2819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dirty="0">
                <a:solidFill>
                  <a:schemeClr val="bg1"/>
                </a:solidFill>
              </a:rPr>
              <a:t>Use </a:t>
            </a:r>
            <a:r>
              <a:rPr lang="en-US" sz="2800" i="1" dirty="0" err="1">
                <a:solidFill>
                  <a:srgbClr val="FF0000"/>
                </a:solidFill>
              </a:rPr>
              <a:t>HashSet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to store </a:t>
            </a:r>
            <a:r>
              <a:rPr lang="en-US" sz="2800" dirty="0" smtClean="0">
                <a:solidFill>
                  <a:schemeClr val="bg1"/>
                </a:solidFill>
              </a:rPr>
              <a:t>very few elements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657600" y="3733800"/>
            <a:ext cx="1371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15001" y="3364468"/>
            <a:ext cx="2286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err="1" smtClean="0">
                <a:solidFill>
                  <a:srgbClr val="FF0000"/>
                </a:solidFill>
              </a:rPr>
              <a:t>ArraySet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or </a:t>
            </a:r>
            <a:r>
              <a:rPr lang="en-US" sz="2800" i="1" dirty="0" err="1" smtClean="0">
                <a:solidFill>
                  <a:srgbClr val="FF0000"/>
                </a:solidFill>
              </a:rPr>
              <a:t>SingletonSet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4724400"/>
            <a:ext cx="2362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dirty="0" smtClean="0">
                <a:solidFill>
                  <a:schemeClr val="bg1"/>
                </a:solidFill>
              </a:rPr>
              <a:t>Call </a:t>
            </a:r>
            <a:r>
              <a:rPr lang="en-US" sz="2800" dirty="0">
                <a:solidFill>
                  <a:schemeClr val="bg1"/>
                </a:solidFill>
              </a:rPr>
              <a:t>many </a:t>
            </a:r>
            <a:r>
              <a:rPr lang="en-US" sz="2800" dirty="0">
                <a:solidFill>
                  <a:schemeClr val="accent1"/>
                </a:solidFill>
              </a:rPr>
              <a:t>get(</a:t>
            </a:r>
            <a:r>
              <a:rPr lang="en-US" sz="2800" dirty="0" err="1">
                <a:solidFill>
                  <a:schemeClr val="accent1"/>
                </a:solidFill>
              </a:rPr>
              <a:t>i</a:t>
            </a:r>
            <a:r>
              <a:rPr lang="en-US" sz="2800" dirty="0">
                <a:solidFill>
                  <a:schemeClr val="accent1"/>
                </a:solidFill>
              </a:rPr>
              <a:t>)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on a </a:t>
            </a:r>
            <a:r>
              <a:rPr lang="en-US" sz="2800" i="1" dirty="0" err="1">
                <a:solidFill>
                  <a:srgbClr val="FF0000"/>
                </a:solidFill>
              </a:rPr>
              <a:t>LinkedList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657600" y="5105400"/>
            <a:ext cx="1371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791200" y="4876800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err="1" smtClean="0">
                <a:solidFill>
                  <a:srgbClr val="FF0000"/>
                </a:solidFill>
              </a:rPr>
              <a:t>ArrayList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14800" y="6029980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>
                <a:solidFill>
                  <a:schemeClr val="accent1"/>
                </a:solidFill>
              </a:rPr>
              <a:t>…</a:t>
            </a:r>
            <a:endParaRPr lang="en-US" sz="28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163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 animBg="1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Optimizing Containers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Container semantics required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Different design and implementation rationales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Chameleon – an offline approach [PLDI 2009]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Profile container usage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Report problematic container choices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Make recommendations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Make it online? – remove burden from developers completely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Appears to be an impossible task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Soundness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– how to provide consistency guarantee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Performance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– how to reduce switch overhead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681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Nothing Is Impossible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 err="1" smtClean="0">
                <a:solidFill>
                  <a:schemeClr val="bg1"/>
                </a:solidFill>
              </a:rPr>
              <a:t>CoCo</a:t>
            </a:r>
            <a:r>
              <a:rPr lang="en-US" dirty="0" smtClean="0">
                <a:solidFill>
                  <a:schemeClr val="bg1"/>
                </a:solidFill>
              </a:rPr>
              <a:t> approach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Users specify replacement rules,  e.g.,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LinkedList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	     </a:t>
            </a:r>
            <a:r>
              <a:rPr lang="en-US" dirty="0" err="1" smtClean="0">
                <a:solidFill>
                  <a:srgbClr val="FFFF00"/>
                </a:solidFill>
              </a:rPr>
              <a:t>ArrayList</a:t>
            </a:r>
            <a:r>
              <a:rPr lang="en-US" dirty="0" smtClean="0">
                <a:solidFill>
                  <a:schemeClr val="bg1"/>
                </a:solidFill>
              </a:rPr>
              <a:t>  if #get(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) &gt; X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CoCo</a:t>
            </a:r>
            <a:r>
              <a:rPr lang="en-US" dirty="0">
                <a:solidFill>
                  <a:schemeClr val="bg1"/>
                </a:solidFill>
              </a:rPr>
              <a:t> switches implementations at run time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CoCo</a:t>
            </a:r>
            <a:r>
              <a:rPr lang="en-US" dirty="0" smtClean="0">
                <a:solidFill>
                  <a:schemeClr val="bg1"/>
                </a:solidFill>
              </a:rPr>
              <a:t> is an </a:t>
            </a:r>
            <a:r>
              <a:rPr lang="en-US" i="1" dirty="0" smtClean="0">
                <a:solidFill>
                  <a:schemeClr val="accent1"/>
                </a:solidFill>
              </a:rPr>
              <a:t>application-level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approach that performs optimizations via pure Java code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Manually modified container code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Automatically generated glue code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Goal: reduce running time by exploiting </a:t>
            </a:r>
            <a:r>
              <a:rPr lang="en-US" i="1" dirty="0" smtClean="0">
                <a:solidFill>
                  <a:srgbClr val="FF0000"/>
                </a:solidFill>
              </a:rPr>
              <a:t>algorithmic advantages </a:t>
            </a:r>
            <a:r>
              <a:rPr lang="en-US" dirty="0" smtClean="0">
                <a:solidFill>
                  <a:schemeClr val="bg1"/>
                </a:solidFill>
              </a:rPr>
              <a:t>of different implementations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940594" y="2646680"/>
            <a:ext cx="685801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787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CoCo</a:t>
            </a:r>
            <a:r>
              <a:rPr lang="en-US" dirty="0" smtClean="0">
                <a:solidFill>
                  <a:schemeClr val="bg1"/>
                </a:solidFill>
              </a:rPr>
              <a:t> System Overview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3600" y="1684214"/>
            <a:ext cx="3200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Manually</a:t>
            </a:r>
            <a:r>
              <a:rPr lang="en-US" sz="2400" dirty="0" smtClean="0">
                <a:solidFill>
                  <a:schemeClr val="bg1"/>
                </a:solidFill>
              </a:rPr>
              <a:t> modify container classes to make them </a:t>
            </a:r>
            <a:r>
              <a:rPr lang="en-US" sz="2400" dirty="0" err="1" smtClean="0">
                <a:solidFill>
                  <a:schemeClr val="bg1"/>
                </a:solidFill>
              </a:rPr>
              <a:t>CoCo-optimizable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Use </a:t>
            </a:r>
            <a:r>
              <a:rPr lang="en-US" sz="2400" dirty="0" err="1" smtClean="0">
                <a:solidFill>
                  <a:schemeClr val="accent1"/>
                </a:solidFill>
              </a:rPr>
              <a:t>CoCo</a:t>
            </a:r>
            <a:r>
              <a:rPr lang="en-US" sz="2400" dirty="0" smtClean="0">
                <a:solidFill>
                  <a:schemeClr val="accent1"/>
                </a:solidFill>
              </a:rPr>
              <a:t> static compiler </a:t>
            </a:r>
            <a:r>
              <a:rPr lang="en-US" sz="2400" dirty="0" smtClean="0">
                <a:solidFill>
                  <a:schemeClr val="bg1"/>
                </a:solidFill>
              </a:rPr>
              <a:t>to generate glue code and compile it with the </a:t>
            </a:r>
            <a:r>
              <a:rPr lang="en-US" sz="2400" dirty="0" err="1" smtClean="0">
                <a:solidFill>
                  <a:schemeClr val="bg1"/>
                </a:solidFill>
              </a:rPr>
              <a:t>optimizable</a:t>
            </a:r>
            <a:r>
              <a:rPr lang="en-US" sz="2400" dirty="0" smtClean="0">
                <a:solidFill>
                  <a:schemeClr val="bg1"/>
                </a:solidFill>
              </a:rPr>
              <a:t> container classes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Run the program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00212"/>
            <a:ext cx="5562600" cy="409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00200" y="6019800"/>
            <a:ext cx="746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No work is needed for end developers</a:t>
            </a:r>
          </a:p>
        </p:txBody>
      </p:sp>
    </p:spTree>
    <p:extLst>
      <p:ext uri="{BB962C8B-B14F-4D97-AF65-F5344CB8AC3E}">
        <p14:creationId xmlns:p14="http://schemas.microsoft.com/office/powerpoint/2010/main" val="179139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 err="1" smtClean="0">
                <a:solidFill>
                  <a:schemeClr val="bg1"/>
                </a:solidFill>
              </a:rPr>
              <a:t>CoCo</a:t>
            </a:r>
            <a:r>
              <a:rPr lang="en-US" dirty="0" smtClean="0">
                <a:solidFill>
                  <a:schemeClr val="bg1"/>
                </a:solidFill>
              </a:rPr>
              <a:t> Methodology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CoCo</a:t>
            </a:r>
            <a:r>
              <a:rPr lang="en-US" dirty="0" smtClean="0">
                <a:solidFill>
                  <a:schemeClr val="bg1"/>
                </a:solidFill>
              </a:rPr>
              <a:t> works only for </a:t>
            </a:r>
            <a:r>
              <a:rPr lang="en-US" i="1" dirty="0" smtClean="0">
                <a:solidFill>
                  <a:schemeClr val="accent1"/>
                </a:solidFill>
              </a:rPr>
              <a:t>same-interface</a:t>
            </a:r>
            <a:r>
              <a:rPr lang="en-US" dirty="0" smtClean="0">
                <a:solidFill>
                  <a:schemeClr val="bg1"/>
                </a:solidFill>
              </a:rPr>
              <a:t> optimizations</a:t>
            </a:r>
          </a:p>
          <a:p>
            <a:pPr lvl="1"/>
            <a:r>
              <a:rPr lang="en-US" i="1" dirty="0" err="1" smtClean="0">
                <a:solidFill>
                  <a:schemeClr val="accent1"/>
                </a:solidFill>
              </a:rPr>
              <a:t>LinkedList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can be replaced only with another </a:t>
            </a:r>
            <a:r>
              <a:rPr lang="en-US" i="1" dirty="0" smtClean="0">
                <a:solidFill>
                  <a:schemeClr val="accent1"/>
                </a:solidFill>
              </a:rPr>
              <a:t>List </a:t>
            </a:r>
            <a:r>
              <a:rPr lang="en-US" dirty="0" smtClean="0">
                <a:solidFill>
                  <a:schemeClr val="bg1"/>
                </a:solidFill>
              </a:rPr>
              <a:t>(that implement </a:t>
            </a:r>
            <a:r>
              <a:rPr lang="en-US" dirty="0" err="1">
                <a:solidFill>
                  <a:srgbClr val="FF0000"/>
                </a:solidFill>
              </a:rPr>
              <a:t>java.util.List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For each allocation of container type c, create a group of other containers {</a:t>
            </a:r>
            <a:r>
              <a:rPr lang="en-US" dirty="0" smtClean="0">
                <a:solidFill>
                  <a:schemeClr val="accent1"/>
                </a:solidFill>
              </a:rPr>
              <a:t>c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</a:rPr>
              <a:t>, c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, c</a:t>
            </a:r>
            <a:r>
              <a:rPr lang="en-US" baseline="-25000" dirty="0" smtClean="0">
                <a:solidFill>
                  <a:schemeClr val="accent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}</a:t>
            </a:r>
            <a:endParaRPr lang="en-US" dirty="0" smtClean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LinkedList</a:t>
            </a:r>
            <a:r>
              <a:rPr lang="en-US" dirty="0" smtClean="0">
                <a:solidFill>
                  <a:srgbClr val="FF0000"/>
                </a:solidFill>
              </a:rPr>
              <a:t> l = new </a:t>
            </a:r>
            <a:r>
              <a:rPr lang="en-US" dirty="0" err="1" smtClean="0">
                <a:solidFill>
                  <a:srgbClr val="FF0000"/>
                </a:solidFill>
              </a:rPr>
              <a:t>LinkedList</a:t>
            </a:r>
            <a:r>
              <a:rPr lang="en-US" dirty="0" smtClean="0">
                <a:solidFill>
                  <a:srgbClr val="FF0000"/>
                </a:solidFill>
              </a:rPr>
              <a:t>();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endParaRPr lang="en-US" dirty="0" smtClean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371600" y="5715000"/>
            <a:ext cx="1600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LinkedList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505200" y="5219700"/>
            <a:ext cx="1600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410200" y="5219700"/>
            <a:ext cx="1600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Hash</a:t>
            </a:r>
          </a:p>
          <a:p>
            <a:pPr algn="ctr"/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6057900"/>
            <a:ext cx="1600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XYZList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828091" y="6400800"/>
            <a:ext cx="762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Active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48400" y="6019800"/>
            <a:ext cx="919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Inactive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81000" y="5067300"/>
            <a:ext cx="7772400" cy="1790700"/>
          </a:xfrm>
          <a:prstGeom prst="ellipse">
            <a:avLst/>
          </a:prstGeom>
          <a:solidFill>
            <a:srgbClr val="7030A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77743" y="4849586"/>
            <a:ext cx="18308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Container Combo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64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39486" y="1049404"/>
            <a:ext cx="4237767" cy="5503796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Soundness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371600"/>
            <a:ext cx="3962400" cy="4754563"/>
          </a:xfrm>
        </p:spPr>
        <p:txBody>
          <a:bodyPr>
            <a:normAutofit fontScale="62500" lnSpcReduction="20000"/>
          </a:bodyPr>
          <a:lstStyle/>
          <a:p>
            <a:r>
              <a:rPr lang="en-US" sz="5100" dirty="0" smtClean="0">
                <a:solidFill>
                  <a:schemeClr val="bg1"/>
                </a:solidFill>
              </a:rPr>
              <a:t>All operations are performed only on the active container</a:t>
            </a:r>
          </a:p>
          <a:p>
            <a:endParaRPr lang="en-US" sz="5100" dirty="0" smtClean="0">
              <a:solidFill>
                <a:schemeClr val="bg1"/>
              </a:solidFill>
            </a:endParaRPr>
          </a:p>
          <a:p>
            <a:r>
              <a:rPr lang="en-US" sz="5100" dirty="0" smtClean="0">
                <a:solidFill>
                  <a:schemeClr val="bg1"/>
                </a:solidFill>
              </a:rPr>
              <a:t>When an object is added into the active container, its </a:t>
            </a:r>
            <a:r>
              <a:rPr lang="en-US" sz="5100" i="1" dirty="0" smtClean="0">
                <a:solidFill>
                  <a:schemeClr val="accent1"/>
                </a:solidFill>
              </a:rPr>
              <a:t>abstraction</a:t>
            </a:r>
            <a:r>
              <a:rPr lang="en-US" sz="5100" dirty="0" smtClean="0">
                <a:solidFill>
                  <a:schemeClr val="bg1"/>
                </a:solidFill>
              </a:rPr>
              <a:t> is added into inactive containers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914400" y="1600200"/>
            <a:ext cx="1600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LinkedList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990600" y="2819400"/>
            <a:ext cx="1600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90600" y="4038600"/>
            <a:ext cx="1600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Hash</a:t>
            </a:r>
          </a:p>
          <a:p>
            <a:pPr algn="ctr"/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990600" y="5257800"/>
            <a:ext cx="1600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XYZList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" y="1371600"/>
            <a:ext cx="762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Active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2143" y="3429000"/>
            <a:ext cx="919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Inactive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48573" y="1511576"/>
            <a:ext cx="857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Combo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13" name="Straight Arrow Connector 12"/>
          <p:cNvCxnSpPr>
            <a:endCxn id="4" idx="7"/>
          </p:cNvCxnSpPr>
          <p:nvPr/>
        </p:nvCxnSpPr>
        <p:spPr>
          <a:xfrm flipH="1">
            <a:off x="2280256" y="1371600"/>
            <a:ext cx="767744" cy="329033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 rot="20257018">
            <a:off x="2204573" y="1188157"/>
            <a:ext cx="801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</a:t>
            </a:r>
            <a:r>
              <a:rPr lang="en-US" dirty="0" smtClean="0">
                <a:solidFill>
                  <a:srgbClr val="FFFF00"/>
                </a:solidFill>
              </a:rPr>
              <a:t>dd(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295750" y="2181971"/>
            <a:ext cx="803273" cy="164516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 rot="692631">
            <a:off x="2501700" y="1887497"/>
            <a:ext cx="623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g</a:t>
            </a:r>
            <a:r>
              <a:rPr lang="en-US" dirty="0" smtClean="0">
                <a:solidFill>
                  <a:srgbClr val="FFFF00"/>
                </a:solidFill>
              </a:rPr>
              <a:t>et()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585056" y="3200400"/>
            <a:ext cx="1834544" cy="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627177" y="2831068"/>
            <a:ext cx="18769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addAbstraction</a:t>
            </a: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2590800" y="4386942"/>
            <a:ext cx="1834544" cy="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632921" y="4017610"/>
            <a:ext cx="18769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addAbstraction</a:t>
            </a: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590800" y="5594476"/>
            <a:ext cx="1834544" cy="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632921" y="5225144"/>
            <a:ext cx="18769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addAbstraction</a:t>
            </a: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4800" y="4583668"/>
            <a:ext cx="919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Inactive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04800" y="5726668"/>
            <a:ext cx="919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Inactive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398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" grpId="0" animBg="1"/>
      <p:bldP spid="5" grpId="0" animBg="1"/>
      <p:bldP spid="6" grpId="0" animBg="1"/>
      <p:bldP spid="7" grpId="0" animBg="1"/>
      <p:bldP spid="8" grpId="0"/>
      <p:bldP spid="9" grpId="0"/>
      <p:bldP spid="11" grpId="0"/>
      <p:bldP spid="15" grpId="0"/>
      <p:bldP spid="18" grpId="0"/>
      <p:bldP spid="20" grpId="0"/>
      <p:bldP spid="25" grpId="0"/>
      <p:bldP spid="27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8757</TotalTime>
  <Words>1115</Words>
  <Application>Microsoft Macintosh PowerPoint</Application>
  <PresentationFormat>On-screen Show (4:3)</PresentationFormat>
  <Paragraphs>271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CoCo: Sound and Adaptive Replacement of Java Collections</vt:lpstr>
      <vt:lpstr>Performance Concerns</vt:lpstr>
      <vt:lpstr>Semantic Inefficiencies</vt:lpstr>
      <vt:lpstr>Container Inefficiencies</vt:lpstr>
      <vt:lpstr>Optimizing Containers</vt:lpstr>
      <vt:lpstr>Nothing Is Impossible</vt:lpstr>
      <vt:lpstr>CoCo System Overview</vt:lpstr>
      <vt:lpstr>The CoCo Methodology</vt:lpstr>
      <vt:lpstr>Soundness</vt:lpstr>
      <vt:lpstr>Soundness</vt:lpstr>
      <vt:lpstr>Optimizable Container Classes</vt:lpstr>
      <vt:lpstr>Optimizable Container Classes</vt:lpstr>
      <vt:lpstr>Perform Online Container Switch</vt:lpstr>
      <vt:lpstr>Abstraction</vt:lpstr>
      <vt:lpstr>Our Abstractions</vt:lpstr>
      <vt:lpstr>Abstraction and Concretization Functions</vt:lpstr>
      <vt:lpstr>Implementation</vt:lpstr>
      <vt:lpstr>Evaluation</vt:lpstr>
      <vt:lpstr>Conclusions</vt:lpstr>
      <vt:lpstr>PowerPoint Presentation</vt:lpstr>
      <vt:lpstr>Optimizations Do HelpO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Runtime Techniques for  Efficient and Reliable Program Execution</dc:title>
  <dc:creator>harrygxu</dc:creator>
  <cp:lastModifiedBy>Harry Xu</cp:lastModifiedBy>
  <cp:revision>293</cp:revision>
  <dcterms:created xsi:type="dcterms:W3CDTF">2011-12-05T04:47:10Z</dcterms:created>
  <dcterms:modified xsi:type="dcterms:W3CDTF">2013-07-03T06:17:15Z</dcterms:modified>
</cp:coreProperties>
</file>