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5"/>
  </p:sldMasterIdLst>
  <p:notesMasterIdLst>
    <p:notesMasterId r:id="rId27"/>
  </p:notesMasterIdLst>
  <p:handoutMasterIdLst>
    <p:handoutMasterId r:id="rId28"/>
  </p:handoutMasterIdLst>
  <p:sldIdLst>
    <p:sldId id="337" r:id="rId6"/>
    <p:sldId id="322" r:id="rId7"/>
    <p:sldId id="328" r:id="rId8"/>
    <p:sldId id="336" r:id="rId9"/>
    <p:sldId id="362" r:id="rId10"/>
    <p:sldId id="363" r:id="rId11"/>
    <p:sldId id="364" r:id="rId12"/>
    <p:sldId id="367" r:id="rId13"/>
    <p:sldId id="368" r:id="rId14"/>
    <p:sldId id="369" r:id="rId15"/>
    <p:sldId id="372" r:id="rId16"/>
    <p:sldId id="374" r:id="rId17"/>
    <p:sldId id="376" r:id="rId18"/>
    <p:sldId id="378" r:id="rId19"/>
    <p:sldId id="383" r:id="rId20"/>
    <p:sldId id="380" r:id="rId21"/>
    <p:sldId id="382" r:id="rId22"/>
    <p:sldId id="385" r:id="rId23"/>
    <p:sldId id="386" r:id="rId24"/>
    <p:sldId id="388" r:id="rId25"/>
    <p:sldId id="390" r:id="rId26"/>
  </p:sldIdLst>
  <p:sldSz cx="9144000" cy="5143500" type="screen16x9"/>
  <p:notesSz cx="7010400" cy="9236075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7A37"/>
    <a:srgbClr val="00682F"/>
    <a:srgbClr val="BFBFBF"/>
    <a:srgbClr val="00CC5C"/>
    <a:srgbClr val="003217"/>
    <a:srgbClr val="006C31"/>
    <a:srgbClr val="539D71"/>
    <a:srgbClr val="2DBCB6"/>
    <a:srgbClr val="EC9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1" autoAdjust="0"/>
    <p:restoredTop sz="89594" autoAdjust="0"/>
  </p:normalViewPr>
  <p:slideViewPr>
    <p:cSldViewPr snapToGrid="0" snapToObjects="1" showGuides="1">
      <p:cViewPr>
        <p:scale>
          <a:sx n="90" d="100"/>
          <a:sy n="90" d="100"/>
        </p:scale>
        <p:origin x="-1496" y="-68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40"/>
    </p:cViewPr>
  </p:sorterViewPr>
  <p:notesViewPr>
    <p:cSldViewPr snapToGrid="0" snapToObjects="1">
      <p:cViewPr varScale="1">
        <p:scale>
          <a:sx n="85" d="100"/>
          <a:sy n="85" d="100"/>
        </p:scale>
        <p:origin x="-3744" y="-72"/>
      </p:cViewPr>
      <p:guideLst>
        <p:guide orient="horz" pos="2909"/>
        <p:guide orient="horz" pos="91"/>
        <p:guide orient="horz" pos="5723"/>
        <p:guide pos="2208"/>
        <p:guide pos="102"/>
        <p:guide pos="43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tags" Target="tags/tag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60656" y="8864066"/>
            <a:ext cx="66890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830" tIns="46415" rIns="92830" bIns="46415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58903" y="8899023"/>
            <a:ext cx="3104373" cy="2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7" tIns="47294" rIns="94587" bIns="4729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6027">
              <a:defRPr/>
            </a:pPr>
            <a:r>
              <a:rPr lang="en-US" sz="1000" b="0" dirty="0" smtClean="0"/>
              <a:t>Amgen Internal</a:t>
            </a:r>
            <a:endParaRPr lang="en-US" sz="1000" b="0" dirty="0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745501" y="8899023"/>
            <a:ext cx="3105997" cy="2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7" tIns="47294" rIns="94587" bIns="4729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6027">
              <a:defRPr/>
            </a:pPr>
            <a:fld id="{15AE3C97-AED3-4AEE-8471-1C50047147DC}" type="slidenum">
              <a:rPr lang="en-US" sz="1000" b="0"/>
              <a:pPr algn="r" defTabSz="946027"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93775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338" y="228600"/>
            <a:ext cx="6689725" cy="3763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8903" y="4358273"/>
            <a:ext cx="6692595" cy="44448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60656" y="8864066"/>
            <a:ext cx="66890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830" tIns="46415" rIns="92830" bIns="46415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58903" y="8899023"/>
            <a:ext cx="3104373" cy="2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7" tIns="47294" rIns="94587" bIns="4729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6027">
              <a:defRPr/>
            </a:pPr>
            <a:r>
              <a:rPr lang="en-US" sz="1000" b="0" dirty="0" smtClean="0"/>
              <a:t>Amgen Internal</a:t>
            </a:r>
            <a:endParaRPr lang="en-US" sz="1000" b="0" dirty="0"/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45501" y="8899023"/>
            <a:ext cx="3105997" cy="23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87" tIns="47294" rIns="94587" bIns="47294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6027" rtl="0" fontAlgn="base">
              <a:spcBef>
                <a:spcPct val="0"/>
              </a:spcBef>
              <a:spcAft>
                <a:spcPct val="0"/>
              </a:spcAft>
              <a:defRPr/>
            </a:pPr>
            <a:fld id="{15AE3C97-AED3-4AEE-8471-1C50047147DC}" type="slidenum">
              <a:rPr lang="en-US"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pPr algn="r" defTabSz="946027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Tx/>
      <a:buFont typeface="Arial" pitchFamily="34" charset="0"/>
      <a:buChar char="•"/>
      <a:defRPr lang="en-US" sz="14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–"/>
      <a:defRPr lang="en-US" sz="12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3152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•"/>
      <a:defRPr lang="en-US" sz="10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0584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–"/>
      <a:defRPr lang="en-US" sz="9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280160" indent="-182880" algn="l" defTabSz="914400" rtl="0" eaLnBrk="1" fontAlgn="base" latinLnBrk="0" hangingPunct="1">
      <a:lnSpc>
        <a:spcPct val="100000"/>
      </a:lnSpc>
      <a:spcBef>
        <a:spcPts val="300"/>
      </a:spcBef>
      <a:spcAft>
        <a:spcPct val="0"/>
      </a:spcAft>
      <a:buClrTx/>
      <a:buFont typeface="Arial" pitchFamily="34" charset="0"/>
      <a:buChar char="•"/>
      <a:defRPr lang="en-US" sz="800" b="0" kern="1200" noProof="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8" y="228600"/>
            <a:ext cx="6689725" cy="3763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2064" y="3428999"/>
            <a:ext cx="8119872" cy="43088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200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Clicdk</a:t>
            </a:r>
            <a:r>
              <a:rPr lang="en-US" dirty="0" smtClean="0"/>
              <a:t> to edit Master subtitle style</a:t>
            </a:r>
            <a:endParaRPr lang="en-US" dirty="0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514350" y="1445419"/>
            <a:ext cx="8116888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514350" y="3199210"/>
            <a:ext cx="8116888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 userDrawn="1"/>
        </p:nvSpPr>
        <p:spPr bwMode="auto">
          <a:xfrm>
            <a:off x="514350" y="1445419"/>
            <a:ext cx="8116888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auto">
          <a:xfrm>
            <a:off x="514350" y="3199210"/>
            <a:ext cx="8116888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1" cy="2260121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398859"/>
            <a:ext cx="1487061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530191" y="398859"/>
            <a:ext cx="2777485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472946" y="398859"/>
            <a:ext cx="2671053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350806" y="398859"/>
            <a:ext cx="2079011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834809" y="1995012"/>
            <a:ext cx="3361765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740753" y="1995012"/>
            <a:ext cx="2050926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0" y="1995012"/>
            <a:ext cx="1697623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7239703" y="1995012"/>
            <a:ext cx="1904297" cy="1556147"/>
          </a:xfrm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10897" y="4205024"/>
            <a:ext cx="8503920" cy="672084"/>
          </a:xfrm>
        </p:spPr>
        <p:txBody>
          <a:bodyPr lIns="0" tIns="0" rIns="0" bIns="0"/>
          <a:lstStyle>
            <a:lvl1pPr algn="l">
              <a:lnSpc>
                <a:spcPct val="100000"/>
              </a:lnSpc>
              <a:defRPr lang="en-US" sz="5400" b="0" i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10897" y="3573393"/>
            <a:ext cx="8503920" cy="553998"/>
          </a:xfrm>
          <a:ln/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3600" b="0" i="1" kern="1200" dirty="0">
                <a:solidFill>
                  <a:srgbClr val="2DBCB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375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Hea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3191" y="2297644"/>
            <a:ext cx="4673331" cy="939546"/>
          </a:xfrm>
        </p:spPr>
        <p:txBody>
          <a:bodyPr wrap="square" lIns="0" tIns="0" rIns="0" bIns="0" anchor="b"/>
          <a:lstStyle>
            <a:lvl1pPr algn="l">
              <a:lnSpc>
                <a:spcPts val="4800"/>
              </a:lnSpc>
              <a:spcBef>
                <a:spcPts val="0"/>
              </a:spcBef>
              <a:defRPr lang="en-US" sz="6000" b="0" i="1" kern="1200" dirty="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93192" y="3346085"/>
            <a:ext cx="4673330" cy="897682"/>
          </a:xfrm>
          <a:ln/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lang="en-US" sz="3600" b="1" i="1" kern="1200" dirty="0">
                <a:solidFill>
                  <a:schemeClr val="accent6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3252951"/>
            <a:ext cx="49170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34255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064" y="1680210"/>
            <a:ext cx="8119872" cy="12824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064" y="3428999"/>
            <a:ext cx="8119872" cy="43088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200" b="1" i="1" baseline="0" smtClean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514350" y="1445419"/>
            <a:ext cx="8116888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514350" y="3199210"/>
            <a:ext cx="8116888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19"/>
          <p:cNvSpPr>
            <a:spLocks noChangeShapeType="1"/>
          </p:cNvSpPr>
          <p:nvPr userDrawn="1"/>
        </p:nvSpPr>
        <p:spPr bwMode="auto">
          <a:xfrm>
            <a:off x="514350" y="1445419"/>
            <a:ext cx="8116888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1"/>
          <p:cNvSpPr>
            <a:spLocks noChangeShapeType="1"/>
          </p:cNvSpPr>
          <p:nvPr userDrawn="1"/>
        </p:nvSpPr>
        <p:spPr bwMode="auto">
          <a:xfrm>
            <a:off x="514350" y="3199210"/>
            <a:ext cx="8116888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31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2064" y="987552"/>
            <a:ext cx="8119872" cy="19389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</a:t>
            </a:r>
            <a:r>
              <a:rPr lang="en-US" dirty="0" err="1" smtClean="0"/>
              <a:t>tro</a:t>
            </a:r>
            <a:r>
              <a:rPr lang="en-US" dirty="0" smtClean="0"/>
              <a:t>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1417320"/>
            <a:ext cx="8119872" cy="193899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2763" y="960121"/>
            <a:ext cx="8120062" cy="3693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987554"/>
            <a:ext cx="3986784" cy="2215991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54"/>
            <a:ext cx="3986784" cy="2215991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lang="en-US" sz="3200" b="1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12763" y="1417322"/>
            <a:ext cx="3986784" cy="2215991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2866" y="1417322"/>
            <a:ext cx="3986784" cy="2215991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2763" y="960121"/>
            <a:ext cx="3986784" cy="3693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42866" y="960121"/>
            <a:ext cx="3986784" cy="3693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35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12064" y="1554480"/>
            <a:ext cx="8119872" cy="292608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2763" y="960121"/>
            <a:ext cx="8120062" cy="3693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lnSpc>
                <a:spcPts val="35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12064" y="1554480"/>
            <a:ext cx="8119872" cy="292608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2763" y="960121"/>
            <a:ext cx="8120062" cy="36933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accent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144000" cy="2613804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4" y="178570"/>
            <a:ext cx="8119872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987552"/>
            <a:ext cx="811987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514350" y="957149"/>
            <a:ext cx="8116888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8204987" y="4750320"/>
            <a:ext cx="852502" cy="273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09AF01-7EFE-4A29-B021-8BA707099C41}" type="slidenum">
              <a:rPr lang="en-US" sz="1000" b="0">
                <a:solidFill>
                  <a:schemeClr val="tx2"/>
                </a:solidFill>
                <a:latin typeface="+mn-lt"/>
              </a:rPr>
              <a:pPr>
                <a:defRPr/>
              </a:pPr>
              <a:t>‹#›</a:t>
            </a:fld>
            <a:endParaRPr lang="en-US" sz="1000" b="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05" r:id="rId10"/>
    <p:sldLayoutId id="2147483706" r:id="rId11"/>
    <p:sldLayoutId id="2147483709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3500"/>
        </a:lnSpc>
        <a:spcBef>
          <a:spcPct val="0"/>
        </a:spcBef>
        <a:buNone/>
        <a:defRPr lang="en-US" sz="3200" b="1" kern="1200" smtClean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b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b="1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1800" b="1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914400" rtl="0" eaLnBrk="1" fontAlgn="base" latinLnBrk="0" hangingPunct="1">
        <a:lnSpc>
          <a:spcPct val="100000"/>
        </a:lnSpc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81" name="Rectangle 4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Graspan</a:t>
            </a:r>
            <a:r>
              <a:rPr lang="en-US" dirty="0" smtClean="0"/>
              <a:t>: A Single-Machine Disk-based Graph System for Inter-</a:t>
            </a:r>
            <a:r>
              <a:rPr lang="en-US" dirty="0" err="1" smtClean="0"/>
              <a:t>proecedural</a:t>
            </a:r>
            <a:r>
              <a:rPr lang="en-US" dirty="0" smtClean="0"/>
              <a:t> Static Analysis</a:t>
            </a:r>
            <a:endParaRPr lang="en-US" dirty="0"/>
          </a:p>
        </p:txBody>
      </p:sp>
      <p:sp>
        <p:nvSpPr>
          <p:cNvPr id="402482" name="Rectangle 50"/>
          <p:cNvSpPr>
            <a:spLocks noGrp="1" noChangeArrowheads="1"/>
          </p:cNvSpPr>
          <p:nvPr>
            <p:ph type="subTitle" idx="1"/>
          </p:nvPr>
        </p:nvSpPr>
        <p:spPr>
          <a:xfrm>
            <a:off x="287079" y="3429000"/>
            <a:ext cx="8591107" cy="861774"/>
          </a:xfrm>
        </p:spPr>
        <p:txBody>
          <a:bodyPr/>
          <a:lstStyle/>
          <a:p>
            <a:pPr algn="ctr"/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Kai Wang, </a:t>
            </a:r>
            <a:r>
              <a:rPr lang="en-US" sz="2000" i="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Aftab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 Hussain, </a:t>
            </a:r>
            <a:r>
              <a:rPr lang="en-US" sz="2000" i="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Zhiqiang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 </a:t>
            </a:r>
            <a:r>
              <a:rPr lang="en-US" sz="2000" i="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Zuo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, </a:t>
            </a:r>
            <a:r>
              <a:rPr lang="en-US" sz="2000" i="0" u="sng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Harry Xu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, </a:t>
            </a:r>
            <a:r>
              <a:rPr lang="en-US" sz="2000" i="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Ardalan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 </a:t>
            </a:r>
            <a:r>
              <a:rPr lang="en-US" sz="2000" i="0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Amiri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 Sani</a:t>
            </a:r>
            <a:endParaRPr lang="en-US" sz="2000" i="0" dirty="0">
              <a:solidFill>
                <a:schemeClr val="tx2">
                  <a:lumMod val="75000"/>
                </a:schemeClr>
              </a:solidFill>
              <a:latin typeface="+mn-lt"/>
              <a:ea typeface="Microsoft YaHei Light" panose="020B0502040204020203" pitchFamily="34" charset="-122"/>
            </a:endParaRPr>
          </a:p>
          <a:p>
            <a:pPr algn="ctr"/>
            <a:r>
              <a:rPr lang="en-US" sz="2000" i="0" dirty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University of California, </a:t>
            </a:r>
            <a:r>
              <a:rPr lang="en-US" sz="2000" i="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Microsoft YaHei Light" panose="020B0502040204020203" pitchFamily="34" charset="-122"/>
              </a:rPr>
              <a:t>Irvine</a:t>
            </a:r>
            <a:endParaRPr lang="en-US" sz="2000" i="0" dirty="0">
              <a:solidFill>
                <a:schemeClr val="tx2">
                  <a:lumMod val="75000"/>
                </a:schemeClr>
              </a:solidFill>
              <a:latin typeface="+mn-lt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75263"/>
      </p:ext>
    </p:extLst>
  </p:cSld>
  <p:clrMapOvr>
    <a:masterClrMapping/>
  </p:clrMapOvr>
  <p:transition xmlns:p14="http://schemas.microsoft.com/office/powerpoint/2010/main" advTm="9125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Worry About Memory Blowup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4124206"/>
          </a:xfrm>
        </p:spPr>
        <p:txBody>
          <a:bodyPr/>
          <a:lstStyle/>
          <a:p>
            <a:r>
              <a:rPr lang="en-US" b="0" dirty="0">
                <a:ea typeface="Microsoft JhengHei" panose="020B0604030504040204" pitchFamily="34" charset="-120"/>
              </a:rPr>
              <a:t>As long as one knows how to use disks and clusters </a:t>
            </a:r>
          </a:p>
          <a:p>
            <a:endParaRPr lang="en-US" b="0" dirty="0" smtClean="0">
              <a:ea typeface="Microsoft JhengHei" panose="020B0604030504040204" pitchFamily="34" charset="-120"/>
            </a:endParaRPr>
          </a:p>
          <a:p>
            <a:r>
              <a:rPr lang="en-US" b="0" dirty="0" smtClean="0">
                <a:ea typeface="Microsoft JhengHei" panose="020B0604030504040204" pitchFamily="34" charset="-120"/>
              </a:rPr>
              <a:t>Big </a:t>
            </a:r>
            <a:r>
              <a:rPr lang="en-US" b="0" dirty="0">
                <a:ea typeface="Microsoft JhengHei" panose="020B0604030504040204" pitchFamily="34" charset="-120"/>
              </a:rPr>
              <a:t>Data </a:t>
            </a:r>
            <a:r>
              <a:rPr lang="en-US" b="0" dirty="0" smtClean="0">
                <a:ea typeface="Microsoft JhengHei" panose="020B0604030504040204" pitchFamily="34" charset="-120"/>
              </a:rPr>
              <a:t>thinking:</a:t>
            </a:r>
            <a:r>
              <a:rPr lang="en-US" b="0" dirty="0">
                <a:ea typeface="Microsoft JhengHei" panose="020B0604030504040204" pitchFamily="34" charset="-120"/>
              </a:rPr>
              <a:t> </a:t>
            </a:r>
            <a:endParaRPr lang="en-US" b="0" dirty="0" smtClean="0"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n-US" b="0" dirty="0" smtClean="0">
                <a:ea typeface="Microsoft JhengHei" panose="020B0604030504040204" pitchFamily="34" charset="-120"/>
              </a:rPr>
              <a:t>Solution </a:t>
            </a:r>
            <a:r>
              <a:rPr lang="en-US" b="0" dirty="0">
                <a:ea typeface="Microsoft JhengHei" panose="020B0604030504040204" pitchFamily="34" charset="-120"/>
              </a:rPr>
              <a:t>=  </a:t>
            </a:r>
            <a:endParaRPr lang="en-US" b="0" dirty="0" smtClean="0"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n-US" b="0" dirty="0" smtClean="0">
                <a:ea typeface="Microsoft JhengHei" panose="020B0604030504040204" pitchFamily="34" charset="-120"/>
              </a:rPr>
              <a:t>(1) Large Dataset </a:t>
            </a:r>
            <a:r>
              <a:rPr lang="en-US" b="0" dirty="0">
                <a:ea typeface="Microsoft JhengHei" panose="020B0604030504040204" pitchFamily="34" charset="-120"/>
              </a:rPr>
              <a:t>+ (2) Simple </a:t>
            </a:r>
            <a:r>
              <a:rPr lang="en-US" b="0" dirty="0" smtClean="0">
                <a:ea typeface="Microsoft JhengHei" panose="020B0604030504040204" pitchFamily="34" charset="-120"/>
              </a:rPr>
              <a:t>Computation + </a:t>
            </a:r>
          </a:p>
          <a:p>
            <a:pPr marL="0" indent="0" algn="ctr">
              <a:buNone/>
            </a:pPr>
            <a:r>
              <a:rPr lang="en-US" b="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System </a:t>
            </a:r>
            <a:r>
              <a:rPr lang="en-US" b="0" dirty="0">
                <a:solidFill>
                  <a:srgbClr val="C00000"/>
                </a:solidFill>
                <a:ea typeface="Microsoft JhengHei" panose="020B0604030504040204" pitchFamily="34" charset="-120"/>
              </a:rPr>
              <a:t>D</a:t>
            </a:r>
            <a:r>
              <a:rPr lang="en-US" b="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esign</a:t>
            </a:r>
            <a:endParaRPr lang="en-US" b="0" dirty="0">
              <a:solidFill>
                <a:srgbClr val="C00000"/>
              </a:solidFill>
              <a:ea typeface="Microsoft JhengHei" panose="020B0604030504040204" pitchFamily="34" charset="-120"/>
            </a:endParaRPr>
          </a:p>
          <a:p>
            <a:endParaRPr lang="en-US" dirty="0">
              <a:solidFill>
                <a:srgbClr val="008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7767"/>
      </p:ext>
    </p:extLst>
  </p:cSld>
  <p:clrMapOvr>
    <a:masterClrMapping/>
  </p:clrMapOvr>
  <p:transition xmlns:p14="http://schemas.microsoft.com/office/powerpoint/2010/main" advTm="33492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Big Code </a:t>
            </a:r>
            <a:r>
              <a:rPr lang="en-US" dirty="0"/>
              <a:t>Analysis into Big Data </a:t>
            </a:r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2646878"/>
          </a:xfrm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Key insights: </a:t>
            </a:r>
            <a:endParaRPr lang="en-US" b="0" dirty="0" smtClean="0">
              <a:solidFill>
                <a:srgbClr val="000000"/>
              </a:solidFill>
              <a:ea typeface="Microsoft JhengHei" panose="020B0604030504040204" pitchFamily="34" charset="-120"/>
            </a:endParaRPr>
          </a:p>
          <a:p>
            <a:pPr lvl="1"/>
            <a:r>
              <a:rPr lang="en-US" b="0" dirty="0">
                <a:ea typeface="Microsoft JhengHei" panose="020B0604030504040204" pitchFamily="34" charset="-120"/>
              </a:rPr>
              <a:t>Adding transitive edges </a:t>
            </a:r>
            <a:r>
              <a:rPr lang="en-US" b="0" i="1" dirty="0">
                <a:ea typeface="Microsoft JhengHei" panose="020B0604030504040204" pitchFamily="34" charset="-120"/>
              </a:rPr>
              <a:t>explicitly</a:t>
            </a:r>
            <a:r>
              <a:rPr lang="en-US" b="0" dirty="0">
                <a:ea typeface="Microsoft JhengHei" panose="020B0604030504040204" pitchFamily="34" charset="-120"/>
              </a:rPr>
              <a:t> – satisfying (1)</a:t>
            </a:r>
            <a:r>
              <a:rPr lang="en-US" b="0" i="1" dirty="0">
                <a:ea typeface="Microsoft JhengHei" panose="020B0604030504040204" pitchFamily="34" charset="-120"/>
              </a:rPr>
              <a:t> </a:t>
            </a:r>
            <a:endParaRPr lang="en-US" b="0" i="1" dirty="0" smtClean="0">
              <a:ea typeface="Microsoft JhengHei" panose="020B0604030504040204" pitchFamily="34" charset="-120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Core computation is </a:t>
            </a:r>
            <a:r>
              <a:rPr lang="en-US" b="0" i="1" dirty="0">
                <a:solidFill>
                  <a:srgbClr val="000000"/>
                </a:solidFill>
                <a:ea typeface="Microsoft JhengHei" panose="020B0604030504040204" pitchFamily="34" charset="-120"/>
              </a:rPr>
              <a:t>adding edges </a:t>
            </a:r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– satisfying (2) 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Leveraging </a:t>
            </a:r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disk support for memory </a:t>
            </a:r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blowup</a:t>
            </a:r>
          </a:p>
          <a:p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Can existing graph systems be directly used</a:t>
            </a:r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?</a:t>
            </a:r>
          </a:p>
          <a:p>
            <a:pPr lvl="1"/>
            <a:r>
              <a:rPr lang="en-US" b="0" dirty="0">
                <a:ea typeface="Microsoft JhengHei" panose="020B0604030504040204" pitchFamily="34" charset="-120"/>
              </a:rPr>
              <a:t>No, none of them </a:t>
            </a:r>
            <a:r>
              <a:rPr lang="en-US" b="0">
                <a:ea typeface="Microsoft JhengHei" panose="020B0604030504040204" pitchFamily="34" charset="-120"/>
              </a:rPr>
              <a:t>support </a:t>
            </a:r>
            <a:r>
              <a:rPr lang="en-US" b="0" smtClean="0">
                <a:ea typeface="Microsoft JhengHei" panose="020B0604030504040204" pitchFamily="34" charset="-120"/>
              </a:rPr>
              <a:t>dynamic addition </a:t>
            </a:r>
            <a:r>
              <a:rPr lang="en-US" b="0" dirty="0">
                <a:ea typeface="Microsoft JhengHei" panose="020B0604030504040204" pitchFamily="34" charset="-120"/>
              </a:rPr>
              <a:t>of a lot of </a:t>
            </a:r>
            <a:r>
              <a:rPr lang="en-US" b="0" dirty="0" smtClean="0">
                <a:ea typeface="Microsoft JhengHei" panose="020B0604030504040204" pitchFamily="34" charset="-120"/>
              </a:rPr>
              <a:t>edges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28" y="63568"/>
            <a:ext cx="789528" cy="87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238081"/>
      </p:ext>
    </p:extLst>
  </p:cSld>
  <p:clrMapOvr>
    <a:masterClrMapping/>
  </p:clrMapOvr>
  <p:transition xmlns:p14="http://schemas.microsoft.com/office/powerpoint/2010/main" advTm="11116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Graspan</a:t>
            </a:r>
            <a:r>
              <a:rPr lang="en-US" dirty="0" smtClean="0"/>
              <a:t>: A Graph </a:t>
            </a:r>
            <a:r>
              <a:rPr lang="en-US" dirty="0"/>
              <a:t>System for </a:t>
            </a:r>
            <a:r>
              <a:rPr lang="en-US" dirty="0" err="1" smtClean="0"/>
              <a:t>Interprocedural</a:t>
            </a:r>
            <a:r>
              <a:rPr lang="en-US" dirty="0" smtClean="0"/>
              <a:t> </a:t>
            </a:r>
            <a:r>
              <a:rPr lang="en-US" dirty="0"/>
              <a:t>Static Analysis of </a:t>
            </a:r>
            <a:r>
              <a:rPr lang="en-US" dirty="0" smtClean="0"/>
              <a:t>Large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5832366"/>
          </a:xfrm>
        </p:spPr>
        <p:txBody>
          <a:bodyPr/>
          <a:lstStyle/>
          <a:p>
            <a:r>
              <a:rPr lang="en-US" b="0" dirty="0" smtClean="0"/>
              <a:t>Scalable</a:t>
            </a:r>
          </a:p>
          <a:p>
            <a:pPr lvl="1"/>
            <a:r>
              <a:rPr lang="en-US" b="0" dirty="0">
                <a:solidFill>
                  <a:srgbClr val="000000"/>
                </a:solidFill>
              </a:rPr>
              <a:t>Disk-based processing on the developer's work machine </a:t>
            </a:r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Parallel</a:t>
            </a:r>
          </a:p>
          <a:p>
            <a:pPr lvl="1"/>
            <a:r>
              <a:rPr lang="en-US" b="0" dirty="0">
                <a:solidFill>
                  <a:srgbClr val="000000"/>
                </a:solidFill>
              </a:rPr>
              <a:t>Edge-pair centric computation</a:t>
            </a:r>
            <a:endParaRPr lang="en-US" b="0" dirty="0">
              <a:solidFill>
                <a:srgbClr val="000000"/>
              </a:solidFill>
              <a:ea typeface="Microsoft JhengHei" panose="020B0604030504040204" pitchFamily="34" charset="-120"/>
            </a:endParaRPr>
          </a:p>
          <a:p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Easy to implement a static analysis 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Developer </a:t>
            </a:r>
            <a:r>
              <a:rPr lang="en-US" b="0" dirty="0">
                <a:solidFill>
                  <a:srgbClr val="000000"/>
                </a:solidFill>
              </a:rPr>
              <a:t>only needs to generate graphs in mechanical ways and provide a context-free </a:t>
            </a:r>
            <a:r>
              <a:rPr lang="en-US" b="0" dirty="0" smtClean="0">
                <a:solidFill>
                  <a:srgbClr val="000000"/>
                </a:solidFill>
              </a:rPr>
              <a:t>grammar</a:t>
            </a:r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 to implement </a:t>
            </a:r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the analysis</a:t>
            </a:r>
          </a:p>
          <a:p>
            <a:pPr lvl="1"/>
            <a:endParaRPr lang="en-US" b="0" dirty="0" smtClean="0">
              <a:solidFill>
                <a:srgbClr val="000000"/>
              </a:solidFill>
              <a:ea typeface="Microsoft JhengHei" panose="020B0604030504040204" pitchFamily="34" charset="-120"/>
            </a:endParaRPr>
          </a:p>
          <a:p>
            <a:pPr lvl="1"/>
            <a:endParaRPr lang="en-US" b="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164" y="4570951"/>
            <a:ext cx="7986802" cy="7001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a typeface="Microsoft JhengHei" panose="020B0604030504040204" pitchFamily="34" charset="-120"/>
              </a:rPr>
              <a:t>4 students + 1 postdoc, 1.5 years of development;  </a:t>
            </a:r>
            <a:r>
              <a:rPr lang="en-US" sz="160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implemented </a:t>
            </a:r>
            <a:r>
              <a:rPr lang="en-US" sz="1600" dirty="0">
                <a:solidFill>
                  <a:srgbClr val="000000"/>
                </a:solidFill>
                <a:ea typeface="Microsoft JhengHei" panose="020B0604030504040204" pitchFamily="34" charset="-120"/>
              </a:rPr>
              <a:t>in both Java and C++</a:t>
            </a:r>
          </a:p>
          <a:p>
            <a:r>
              <a:rPr lang="en-US" sz="1600" dirty="0">
                <a:solidFill>
                  <a:srgbClr val="C00000"/>
                </a:solidFill>
                <a:ea typeface="Microsoft JhengHei" panose="020B0604030504040204" pitchFamily="34" charset="-120"/>
              </a:rPr>
              <a:t>https://github.com/Graspan/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56550230"/>
      </p:ext>
    </p:extLst>
  </p:cSld>
  <p:clrMapOvr>
    <a:masterClrMapping/>
  </p:clrMapOvr>
  <p:transition xmlns:p14="http://schemas.microsoft.com/office/powerpoint/2010/main" advTm="5356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I</a:t>
            </a:r>
            <a:r>
              <a:rPr lang="en-US" dirty="0" smtClean="0"/>
              <a:t>t Works?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7347607">
            <a:off x="5873337" y="1771522"/>
            <a:ext cx="1011341" cy="1999118"/>
            <a:chOff x="47642860" y="7517001"/>
            <a:chExt cx="9168912" cy="16507230"/>
          </a:xfrm>
        </p:grpSpPr>
        <p:sp>
          <p:nvSpPr>
            <p:cNvPr id="5" name="Flowchart: Connector 4"/>
            <p:cNvSpPr/>
            <p:nvPr/>
          </p:nvSpPr>
          <p:spPr>
            <a:xfrm rot="4430409">
              <a:off x="48426445" y="15184205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Flowchart: Connector 5"/>
            <p:cNvSpPr/>
            <p:nvPr/>
          </p:nvSpPr>
          <p:spPr>
            <a:xfrm rot="4430409">
              <a:off x="52334215" y="12840204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" name="Flowchart: Connector 6"/>
            <p:cNvSpPr/>
            <p:nvPr/>
          </p:nvSpPr>
          <p:spPr>
            <a:xfrm rot="4430409">
              <a:off x="47663643" y="1120771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Flowchart: Connector 7"/>
            <p:cNvSpPr/>
            <p:nvPr/>
          </p:nvSpPr>
          <p:spPr>
            <a:xfrm rot="4430409">
              <a:off x="51437690" y="974629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Flowchart: Connector 8"/>
            <p:cNvSpPr/>
            <p:nvPr/>
          </p:nvSpPr>
          <p:spPr>
            <a:xfrm rot="4430409">
              <a:off x="49569108" y="7777893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Flowchart: Connector 9"/>
            <p:cNvSpPr/>
            <p:nvPr/>
          </p:nvSpPr>
          <p:spPr>
            <a:xfrm rot="4430409">
              <a:off x="53229265" y="7496218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1" name="Flowchart: Connector 10"/>
            <p:cNvSpPr/>
            <p:nvPr/>
          </p:nvSpPr>
          <p:spPr>
            <a:xfrm rot="4430409">
              <a:off x="49998290" y="2329686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" name="Flowchart: Connector 11"/>
            <p:cNvSpPr/>
            <p:nvPr/>
          </p:nvSpPr>
          <p:spPr>
            <a:xfrm rot="4430409">
              <a:off x="53906059" y="2095286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" name="Flowchart: Connector 12"/>
            <p:cNvSpPr/>
            <p:nvPr/>
          </p:nvSpPr>
          <p:spPr>
            <a:xfrm rot="4430409">
              <a:off x="49235499" y="1932037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Flowchart: Connector 13"/>
            <p:cNvSpPr/>
            <p:nvPr/>
          </p:nvSpPr>
          <p:spPr>
            <a:xfrm rot="4430409">
              <a:off x="55441582" y="18171160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Flowchart: Connector 14"/>
            <p:cNvSpPr/>
            <p:nvPr/>
          </p:nvSpPr>
          <p:spPr>
            <a:xfrm rot="4430409">
              <a:off x="51140974" y="1589054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Flowchart: Connector 15"/>
            <p:cNvSpPr/>
            <p:nvPr/>
          </p:nvSpPr>
          <p:spPr>
            <a:xfrm rot="4430409">
              <a:off x="53646193" y="1599302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17" name="Straight Connector 16"/>
            <p:cNvCxnSpPr>
              <a:stCxn id="10" idx="5"/>
              <a:endCxn id="8" idx="1"/>
            </p:cNvCxnSpPr>
            <p:nvPr/>
          </p:nvCxnSpPr>
          <p:spPr>
            <a:xfrm rot="4430409">
              <a:off x="52105319" y="8086322"/>
              <a:ext cx="1162917" cy="181801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5" idx="1"/>
            </p:cNvCxnSpPr>
            <p:nvPr/>
          </p:nvCxnSpPr>
          <p:spPr>
            <a:xfrm rot="4430409">
              <a:off x="48126506" y="10856201"/>
              <a:ext cx="4135150" cy="375905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6"/>
              <a:endCxn id="6" idx="2"/>
            </p:cNvCxnSpPr>
            <p:nvPr/>
          </p:nvCxnSpPr>
          <p:spPr>
            <a:xfrm rot="4430409">
              <a:off x="50981947" y="11667322"/>
              <a:ext cx="2514601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5" idx="1"/>
            </p:cNvCxnSpPr>
            <p:nvPr/>
          </p:nvCxnSpPr>
          <p:spPr>
            <a:xfrm rot="4430409">
              <a:off x="51235004" y="13887066"/>
              <a:ext cx="1994623" cy="1730546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6"/>
              <a:endCxn id="16" idx="2"/>
            </p:cNvCxnSpPr>
            <p:nvPr/>
          </p:nvCxnSpPr>
          <p:spPr>
            <a:xfrm rot="4430409" flipV="1">
              <a:off x="52000083" y="14599363"/>
              <a:ext cx="2686820" cy="38265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133750" y="8472696"/>
              <a:ext cx="1379264" cy="136039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5" idx="5"/>
              <a:endCxn id="13" idx="1"/>
            </p:cNvCxnSpPr>
            <p:nvPr/>
          </p:nvCxnSpPr>
          <p:spPr>
            <a:xfrm rot="4430409">
              <a:off x="49409356" y="16851667"/>
              <a:ext cx="2264355" cy="225574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5" idx="6"/>
              <a:endCxn id="12" idx="2"/>
            </p:cNvCxnSpPr>
            <p:nvPr/>
          </p:nvCxnSpPr>
          <p:spPr>
            <a:xfrm rot="4430409" flipV="1">
              <a:off x="50414170" y="18172330"/>
              <a:ext cx="4925294" cy="1246909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4" idx="5"/>
              <a:endCxn id="12" idx="1"/>
            </p:cNvCxnSpPr>
            <p:nvPr/>
          </p:nvCxnSpPr>
          <p:spPr>
            <a:xfrm rot="4430409">
              <a:off x="54154713" y="19076081"/>
              <a:ext cx="1744811" cy="172001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4430409">
              <a:off x="49750290" y="9178740"/>
              <a:ext cx="353291" cy="3331365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6"/>
              <a:endCxn id="11" idx="2"/>
            </p:cNvCxnSpPr>
            <p:nvPr/>
          </p:nvCxnSpPr>
          <p:spPr>
            <a:xfrm rot="4430409">
              <a:off x="48307645" y="21495661"/>
              <a:ext cx="3325090" cy="37407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 rot="4430409">
              <a:off x="51455604" y="9012732"/>
              <a:ext cx="4710112" cy="3006970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Freeform 28"/>
            <p:cNvSpPr/>
            <p:nvPr/>
          </p:nvSpPr>
          <p:spPr>
            <a:xfrm rot="4430409">
              <a:off x="49556950" y="13307445"/>
              <a:ext cx="5028767" cy="5926562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Freeform 91"/>
            <p:cNvSpPr/>
            <p:nvPr/>
          </p:nvSpPr>
          <p:spPr>
            <a:xfrm rot="4430409">
              <a:off x="49449609" y="7065228"/>
              <a:ext cx="6102995" cy="8621330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" name="Freeform 91"/>
            <p:cNvSpPr/>
            <p:nvPr/>
          </p:nvSpPr>
          <p:spPr>
            <a:xfrm rot="5304279">
              <a:off x="47683602" y="19060695"/>
              <a:ext cx="7403699" cy="1703606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Freeform 91"/>
            <p:cNvSpPr/>
            <p:nvPr/>
          </p:nvSpPr>
          <p:spPr>
            <a:xfrm rot="3979609">
              <a:off x="48316768" y="10487401"/>
              <a:ext cx="7374666" cy="7974655"/>
            </a:xfrm>
            <a:custGeom>
              <a:avLst/>
              <a:gdLst>
                <a:gd name="connsiteX0" fmla="*/ 0 w 3566160"/>
                <a:gd name="connsiteY0" fmla="*/ 1091237 h 4200197"/>
                <a:gd name="connsiteX1" fmla="*/ 2895600 w 3566160"/>
                <a:gd name="connsiteY1" fmla="*/ 176837 h 4200197"/>
                <a:gd name="connsiteX2" fmla="*/ 3566160 w 3566160"/>
                <a:gd name="connsiteY2" fmla="*/ 4200197 h 420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0" h="4200197">
                  <a:moveTo>
                    <a:pt x="0" y="1091237"/>
                  </a:moveTo>
                  <a:cubicBezTo>
                    <a:pt x="1150620" y="374957"/>
                    <a:pt x="2301240" y="-341323"/>
                    <a:pt x="2895600" y="176837"/>
                  </a:cubicBezTo>
                  <a:cubicBezTo>
                    <a:pt x="3489960" y="694997"/>
                    <a:pt x="3528060" y="2447597"/>
                    <a:pt x="3566160" y="4200197"/>
                  </a:cubicBezTo>
                </a:path>
              </a:pathLst>
            </a:custGeom>
            <a:ln w="28575">
              <a:solidFill>
                <a:srgbClr val="C00000"/>
              </a:solidFill>
              <a:prstDash val="sysDot"/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3" name="Group 32"/>
          <p:cNvGrpSpPr/>
          <p:nvPr/>
        </p:nvGrpSpPr>
        <p:grpSpPr>
          <a:xfrm rot="17347607">
            <a:off x="1876925" y="1228880"/>
            <a:ext cx="940436" cy="1999118"/>
            <a:chOff x="47642860" y="7517001"/>
            <a:chExt cx="8526087" cy="16507230"/>
          </a:xfrm>
        </p:grpSpPr>
        <p:sp>
          <p:nvSpPr>
            <p:cNvPr id="34" name="Flowchart: Connector 33"/>
            <p:cNvSpPr/>
            <p:nvPr/>
          </p:nvSpPr>
          <p:spPr>
            <a:xfrm rot="4430409">
              <a:off x="48426445" y="15184205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" name="Flowchart: Connector 34"/>
            <p:cNvSpPr/>
            <p:nvPr/>
          </p:nvSpPr>
          <p:spPr>
            <a:xfrm rot="4430409">
              <a:off x="52334215" y="12840204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" name="Flowchart: Connector 35"/>
            <p:cNvSpPr/>
            <p:nvPr/>
          </p:nvSpPr>
          <p:spPr>
            <a:xfrm rot="4430409">
              <a:off x="47663643" y="1120771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7" name="Flowchart: Connector 36"/>
            <p:cNvSpPr/>
            <p:nvPr/>
          </p:nvSpPr>
          <p:spPr>
            <a:xfrm rot="4430409">
              <a:off x="51437690" y="974629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8" name="Flowchart: Connector 37"/>
            <p:cNvSpPr/>
            <p:nvPr/>
          </p:nvSpPr>
          <p:spPr>
            <a:xfrm rot="4430409">
              <a:off x="49569108" y="7777893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9" name="Flowchart: Connector 38"/>
            <p:cNvSpPr/>
            <p:nvPr/>
          </p:nvSpPr>
          <p:spPr>
            <a:xfrm rot="4430409">
              <a:off x="53229265" y="7496218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Flowchart: Connector 39"/>
            <p:cNvSpPr/>
            <p:nvPr/>
          </p:nvSpPr>
          <p:spPr>
            <a:xfrm rot="4430409">
              <a:off x="49998290" y="2329686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Flowchart: Connector 40"/>
            <p:cNvSpPr/>
            <p:nvPr/>
          </p:nvSpPr>
          <p:spPr>
            <a:xfrm rot="4430409">
              <a:off x="53906059" y="20952866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Flowchart: Connector 41"/>
            <p:cNvSpPr/>
            <p:nvPr/>
          </p:nvSpPr>
          <p:spPr>
            <a:xfrm rot="4430409">
              <a:off x="49235499" y="1932037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Flowchart: Connector 42"/>
            <p:cNvSpPr/>
            <p:nvPr/>
          </p:nvSpPr>
          <p:spPr>
            <a:xfrm rot="4430409">
              <a:off x="55441582" y="18171160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Flowchart: Connector 43"/>
            <p:cNvSpPr/>
            <p:nvPr/>
          </p:nvSpPr>
          <p:spPr>
            <a:xfrm rot="4430409">
              <a:off x="51140974" y="15890549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Flowchart: Connector 44"/>
            <p:cNvSpPr/>
            <p:nvPr/>
          </p:nvSpPr>
          <p:spPr>
            <a:xfrm rot="4430409">
              <a:off x="53646193" y="15993027"/>
              <a:ext cx="706581" cy="748148"/>
            </a:xfrm>
            <a:prstGeom prst="flowChartConnector">
              <a:avLst/>
            </a:prstGeom>
            <a:solidFill>
              <a:schemeClr val="accent1"/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46" name="Straight Connector 45"/>
            <p:cNvCxnSpPr>
              <a:stCxn id="39" idx="5"/>
              <a:endCxn id="37" idx="1"/>
            </p:cNvCxnSpPr>
            <p:nvPr/>
          </p:nvCxnSpPr>
          <p:spPr>
            <a:xfrm rot="4430409">
              <a:off x="52105319" y="8086322"/>
              <a:ext cx="1162917" cy="1818011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4" idx="1"/>
            </p:cNvCxnSpPr>
            <p:nvPr/>
          </p:nvCxnSpPr>
          <p:spPr>
            <a:xfrm rot="4430409">
              <a:off x="48126506" y="10856201"/>
              <a:ext cx="4135150" cy="375905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6"/>
              <a:endCxn id="35" idx="2"/>
            </p:cNvCxnSpPr>
            <p:nvPr/>
          </p:nvCxnSpPr>
          <p:spPr>
            <a:xfrm rot="4430409">
              <a:off x="50981947" y="11667322"/>
              <a:ext cx="2514601" cy="0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44" idx="1"/>
            </p:cNvCxnSpPr>
            <p:nvPr/>
          </p:nvCxnSpPr>
          <p:spPr>
            <a:xfrm rot="4430409">
              <a:off x="51235004" y="13887066"/>
              <a:ext cx="1994623" cy="1730546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5" idx="6"/>
              <a:endCxn id="45" idx="2"/>
            </p:cNvCxnSpPr>
            <p:nvPr/>
          </p:nvCxnSpPr>
          <p:spPr>
            <a:xfrm rot="4430409" flipV="1">
              <a:off x="52000085" y="14599364"/>
              <a:ext cx="2686823" cy="38265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0133750" y="8472696"/>
              <a:ext cx="1379264" cy="1360393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4" idx="5"/>
              <a:endCxn id="42" idx="1"/>
            </p:cNvCxnSpPr>
            <p:nvPr/>
          </p:nvCxnSpPr>
          <p:spPr>
            <a:xfrm rot="4430409">
              <a:off x="49409356" y="16851667"/>
              <a:ext cx="2264355" cy="225574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6"/>
              <a:endCxn id="41" idx="2"/>
            </p:cNvCxnSpPr>
            <p:nvPr/>
          </p:nvCxnSpPr>
          <p:spPr>
            <a:xfrm rot="4430409" flipV="1">
              <a:off x="50414170" y="18172330"/>
              <a:ext cx="4925294" cy="1246909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3" idx="5"/>
              <a:endCxn id="41" idx="1"/>
            </p:cNvCxnSpPr>
            <p:nvPr/>
          </p:nvCxnSpPr>
          <p:spPr>
            <a:xfrm rot="4430409">
              <a:off x="54154713" y="19076081"/>
              <a:ext cx="1744811" cy="1720018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4430409">
              <a:off x="49750290" y="9178740"/>
              <a:ext cx="353291" cy="3331365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6"/>
              <a:endCxn id="40" idx="2"/>
            </p:cNvCxnSpPr>
            <p:nvPr/>
          </p:nvCxnSpPr>
          <p:spPr>
            <a:xfrm rot="4430409">
              <a:off x="48307645" y="21495661"/>
              <a:ext cx="3325090" cy="374074"/>
            </a:xfrm>
            <a:prstGeom prst="line">
              <a:avLst/>
            </a:prstGeom>
            <a:ln w="28575">
              <a:solidFill>
                <a:schemeClr val="accent1">
                  <a:lumMod val="60000"/>
                  <a:lumOff val="40000"/>
                </a:schemeClr>
              </a:solidFill>
              <a:headEnd type="none" w="med" len="lg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olded Corner 56"/>
          <p:cNvSpPr/>
          <p:nvPr/>
        </p:nvSpPr>
        <p:spPr>
          <a:xfrm>
            <a:off x="1690902" y="3317611"/>
            <a:ext cx="1519287" cy="274802"/>
          </a:xfrm>
          <a:prstGeom prst="foldedCorner">
            <a:avLst/>
          </a:prstGeom>
          <a:solidFill>
            <a:srgbClr val="FFC000">
              <a:alpha val="69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GRAMMAR RULES</a:t>
            </a:r>
          </a:p>
        </p:txBody>
      </p:sp>
      <p:sp>
        <p:nvSpPr>
          <p:cNvPr id="58" name="Oval 57"/>
          <p:cNvSpPr/>
          <p:nvPr/>
        </p:nvSpPr>
        <p:spPr>
          <a:xfrm>
            <a:off x="3855214" y="2406577"/>
            <a:ext cx="857359" cy="8509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G</a:t>
            </a:r>
          </a:p>
        </p:txBody>
      </p:sp>
      <p:sp>
        <p:nvSpPr>
          <p:cNvPr id="59" name="Right Arrow 58"/>
          <p:cNvSpPr/>
          <p:nvPr/>
        </p:nvSpPr>
        <p:spPr>
          <a:xfrm rot="19598658">
            <a:off x="3535295" y="3083420"/>
            <a:ext cx="338762" cy="312004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500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4814816" y="2679161"/>
            <a:ext cx="338762" cy="312004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500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Right Arrow 60"/>
          <p:cNvSpPr/>
          <p:nvPr/>
        </p:nvSpPr>
        <p:spPr>
          <a:xfrm rot="2500345">
            <a:off x="3527753" y="2275658"/>
            <a:ext cx="338762" cy="312004"/>
          </a:xfrm>
          <a:prstGeom prst="rightArrow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500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96766"/>
      </p:ext>
    </p:extLst>
  </p:cSld>
  <p:clrMapOvr>
    <a:masterClrMapping/>
  </p:clrMapOvr>
  <p:transition xmlns:p14="http://schemas.microsoft.com/office/powerpoint/2010/main" advTm="1432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Granspan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7680"/>
            <a:ext cx="3200006" cy="34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143" y="4174748"/>
            <a:ext cx="2461260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090" y="4297680"/>
            <a:ext cx="3089910" cy="34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2766" y="2883145"/>
            <a:ext cx="417632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Partitions are of similar sizes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Each partition contains an adjacency list of edges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Edges in each partition are sorted</a:t>
            </a:r>
          </a:p>
          <a:p>
            <a:endParaRPr lang="en-US" sz="1600" b="1" dirty="0" smtClean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1600" b="1" dirty="0">
              <a:solidFill>
                <a:schemeClr val="accent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28" y="1181290"/>
            <a:ext cx="2443054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766" y="1104613"/>
            <a:ext cx="3367043" cy="18288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0800000">
            <a:off x="3886067" y="1984678"/>
            <a:ext cx="617220" cy="222023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81900"/>
      </p:ext>
    </p:extLst>
  </p:cSld>
  <p:clrMapOvr>
    <a:masterClrMapping/>
  </p:clrMapOvr>
  <p:transition xmlns:p14="http://schemas.microsoft.com/office/powerpoint/2010/main" advTm="8761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</a:t>
            </a:r>
            <a:r>
              <a:rPr lang="en-US" dirty="0"/>
              <a:t>Occurs in </a:t>
            </a:r>
            <a:r>
              <a:rPr lang="en-US" dirty="0" err="1" smtClean="0"/>
              <a:t>Supersteps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7680"/>
            <a:ext cx="3200006" cy="34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143" y="4174748"/>
            <a:ext cx="2461260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090" y="4297680"/>
            <a:ext cx="3089910" cy="34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Arrow: Curved Down 9"/>
          <p:cNvSpPr/>
          <p:nvPr/>
        </p:nvSpPr>
        <p:spPr>
          <a:xfrm>
            <a:off x="5593478" y="3785629"/>
            <a:ext cx="921224" cy="3608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Down 10"/>
          <p:cNvSpPr>
            <a:spLocks noChangeAspect="1"/>
          </p:cNvSpPr>
          <p:nvPr/>
        </p:nvSpPr>
        <p:spPr>
          <a:xfrm rot="10800000">
            <a:off x="5594914" y="4811239"/>
            <a:ext cx="921224" cy="3029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83133"/>
      </p:ext>
    </p:extLst>
  </p:cSld>
  <p:clrMapOvr>
    <a:masterClrMapping/>
  </p:clrMapOvr>
  <p:transition xmlns:p14="http://schemas.microsoft.com/office/powerpoint/2010/main" advTm="1539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97680"/>
            <a:ext cx="3200006" cy="34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143" y="4174748"/>
            <a:ext cx="2461260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090" y="4297680"/>
            <a:ext cx="3089910" cy="34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06820" y="1468021"/>
            <a:ext cx="3309330" cy="1871985"/>
            <a:chOff x="2564198" y="589679"/>
            <a:chExt cx="4412440" cy="24959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20" y="3519289"/>
            <a:ext cx="5343525" cy="36433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21110" y="1533665"/>
            <a:ext cx="1211527" cy="28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021110" y="1870487"/>
            <a:ext cx="1211527" cy="2809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24958" y="3522292"/>
            <a:ext cx="1064820" cy="333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254" y="2293737"/>
            <a:ext cx="188258" cy="2122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0</a:t>
            </a:r>
          </a:p>
        </p:txBody>
      </p:sp>
      <p:sp>
        <p:nvSpPr>
          <p:cNvPr id="26" name="Oval 25"/>
          <p:cNvSpPr/>
          <p:nvPr/>
        </p:nvSpPr>
        <p:spPr>
          <a:xfrm>
            <a:off x="771645" y="2290723"/>
            <a:ext cx="188258" cy="2122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1185036" y="2301155"/>
            <a:ext cx="188258" cy="21221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28" name="Freeform: Shape 9"/>
          <p:cNvSpPr/>
          <p:nvPr/>
        </p:nvSpPr>
        <p:spPr>
          <a:xfrm>
            <a:off x="441925" y="2089871"/>
            <a:ext cx="419669" cy="193122"/>
          </a:xfrm>
          <a:custGeom>
            <a:avLst/>
            <a:gdLst>
              <a:gd name="connsiteX0" fmla="*/ 0 w 559558"/>
              <a:gd name="connsiteY0" fmla="*/ 273063 h 300359"/>
              <a:gd name="connsiteX1" fmla="*/ 313898 w 559558"/>
              <a:gd name="connsiteY1" fmla="*/ 108 h 300359"/>
              <a:gd name="connsiteX2" fmla="*/ 559558 w 559558"/>
              <a:gd name="connsiteY2" fmla="*/ 300359 h 30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300359">
                <a:moveTo>
                  <a:pt x="0" y="273063"/>
                </a:moveTo>
                <a:cubicBezTo>
                  <a:pt x="110319" y="134311"/>
                  <a:pt x="220638" y="-4441"/>
                  <a:pt x="313898" y="108"/>
                </a:cubicBezTo>
                <a:cubicBezTo>
                  <a:pt x="407158" y="4657"/>
                  <a:pt x="483358" y="152508"/>
                  <a:pt x="559558" y="300359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29" name="Freeform: Shape 27"/>
          <p:cNvSpPr/>
          <p:nvPr/>
        </p:nvSpPr>
        <p:spPr>
          <a:xfrm>
            <a:off x="925796" y="2089871"/>
            <a:ext cx="419669" cy="193122"/>
          </a:xfrm>
          <a:custGeom>
            <a:avLst/>
            <a:gdLst>
              <a:gd name="connsiteX0" fmla="*/ 0 w 559558"/>
              <a:gd name="connsiteY0" fmla="*/ 273063 h 300359"/>
              <a:gd name="connsiteX1" fmla="*/ 313898 w 559558"/>
              <a:gd name="connsiteY1" fmla="*/ 108 h 300359"/>
              <a:gd name="connsiteX2" fmla="*/ 559558 w 559558"/>
              <a:gd name="connsiteY2" fmla="*/ 300359 h 30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300359">
                <a:moveTo>
                  <a:pt x="0" y="273063"/>
                </a:moveTo>
                <a:cubicBezTo>
                  <a:pt x="110319" y="134311"/>
                  <a:pt x="220638" y="-4441"/>
                  <a:pt x="313898" y="108"/>
                </a:cubicBezTo>
                <a:cubicBezTo>
                  <a:pt x="407158" y="4657"/>
                  <a:pt x="483358" y="152508"/>
                  <a:pt x="559558" y="300359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0" name="Freeform: Shape 28"/>
          <p:cNvSpPr/>
          <p:nvPr/>
        </p:nvSpPr>
        <p:spPr>
          <a:xfrm>
            <a:off x="455901" y="1524897"/>
            <a:ext cx="826549" cy="585530"/>
          </a:xfrm>
          <a:custGeom>
            <a:avLst/>
            <a:gdLst>
              <a:gd name="connsiteX0" fmla="*/ 0 w 559558"/>
              <a:gd name="connsiteY0" fmla="*/ 273063 h 300359"/>
              <a:gd name="connsiteX1" fmla="*/ 313898 w 559558"/>
              <a:gd name="connsiteY1" fmla="*/ 108 h 300359"/>
              <a:gd name="connsiteX2" fmla="*/ 559558 w 559558"/>
              <a:gd name="connsiteY2" fmla="*/ 300359 h 30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558" h="300359">
                <a:moveTo>
                  <a:pt x="0" y="273063"/>
                </a:moveTo>
                <a:cubicBezTo>
                  <a:pt x="110319" y="134311"/>
                  <a:pt x="220638" y="-4441"/>
                  <a:pt x="313898" y="108"/>
                </a:cubicBezTo>
                <a:cubicBezTo>
                  <a:pt x="407158" y="4657"/>
                  <a:pt x="483358" y="152508"/>
                  <a:pt x="559558" y="300359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6512" y="2047932"/>
            <a:ext cx="31803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9493" y="2058210"/>
            <a:ext cx="2795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037" y="1540662"/>
            <a:ext cx="30200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564208" y="1511333"/>
            <a:ext cx="1670997" cy="1823473"/>
            <a:chOff x="7615382" y="589678"/>
            <a:chExt cx="2227996" cy="243129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81253" y="1051855"/>
              <a:ext cx="1762125" cy="1729921"/>
            </a:xfrm>
            <a:prstGeom prst="rect">
              <a:avLst/>
            </a:prstGeom>
          </p:spPr>
        </p:pic>
        <p:sp>
          <p:nvSpPr>
            <p:cNvPr id="36" name="Right Brace 35"/>
            <p:cNvSpPr/>
            <p:nvPr/>
          </p:nvSpPr>
          <p:spPr>
            <a:xfrm>
              <a:off x="7615382" y="589678"/>
              <a:ext cx="171964" cy="1418281"/>
            </a:xfrm>
            <a:prstGeom prst="rightBrace">
              <a:avLst>
                <a:gd name="adj1" fmla="val 8333"/>
                <a:gd name="adj2" fmla="val 49339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7615382" y="2081072"/>
              <a:ext cx="171964" cy="939903"/>
            </a:xfrm>
            <a:prstGeom prst="rightBrace">
              <a:avLst>
                <a:gd name="adj1" fmla="val 8333"/>
                <a:gd name="adj2" fmla="val 51018"/>
              </a:avLst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Superstep</a:t>
            </a:r>
            <a:r>
              <a:rPr lang="en-US" dirty="0" smtClean="0"/>
              <a:t> Loads Two Partitions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679336"/>
      </p:ext>
    </p:extLst>
  </p:cSld>
  <p:clrMapOvr>
    <a:masterClrMapping/>
  </p:clrMapOvr>
  <p:transition xmlns:p14="http://schemas.microsoft.com/office/powerpoint/2010/main" advTm="4673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Superstep</a:t>
            </a:r>
            <a:r>
              <a:rPr lang="en-US" dirty="0" smtClean="0"/>
              <a:t> Loads Two Partitions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7680"/>
            <a:ext cx="3200006" cy="34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143" y="4174748"/>
            <a:ext cx="2461260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090" y="4297680"/>
            <a:ext cx="3089910" cy="34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06820" y="1468021"/>
            <a:ext cx="3309330" cy="1871985"/>
            <a:chOff x="2564198" y="589679"/>
            <a:chExt cx="4412440" cy="24959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51" y="589679"/>
              <a:ext cx="4406087" cy="249598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2583251" y="677205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0551" y="113938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0550" y="1633310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0549" y="2170903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64198" y="2647331"/>
              <a:ext cx="434731" cy="3746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820" y="3519289"/>
            <a:ext cx="5343525" cy="3643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430" y="1380964"/>
            <a:ext cx="352031" cy="1917803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2502480" y="1432331"/>
            <a:ext cx="2828925" cy="1952625"/>
          </a:xfrm>
          <a:custGeom>
            <a:avLst/>
            <a:gdLst>
              <a:gd name="connsiteX0" fmla="*/ 76200 w 3771900"/>
              <a:gd name="connsiteY0" fmla="*/ 0 h 2603500"/>
              <a:gd name="connsiteX1" fmla="*/ 1981200 w 3771900"/>
              <a:gd name="connsiteY1" fmla="*/ 25400 h 2603500"/>
              <a:gd name="connsiteX2" fmla="*/ 2032000 w 3771900"/>
              <a:gd name="connsiteY2" fmla="*/ 1574800 h 2603500"/>
              <a:gd name="connsiteX3" fmla="*/ 3771900 w 3771900"/>
              <a:gd name="connsiteY3" fmla="*/ 1562100 h 2603500"/>
              <a:gd name="connsiteX4" fmla="*/ 3759200 w 3771900"/>
              <a:gd name="connsiteY4" fmla="*/ 2108200 h 2603500"/>
              <a:gd name="connsiteX5" fmla="*/ 1981200 w 3771900"/>
              <a:gd name="connsiteY5" fmla="*/ 2070100 h 2603500"/>
              <a:gd name="connsiteX6" fmla="*/ 1981200 w 3771900"/>
              <a:gd name="connsiteY6" fmla="*/ 2590800 h 2603500"/>
              <a:gd name="connsiteX7" fmla="*/ 0 w 3771900"/>
              <a:gd name="connsiteY7" fmla="*/ 2603500 h 2603500"/>
              <a:gd name="connsiteX8" fmla="*/ 76200 w 3771900"/>
              <a:gd name="connsiteY8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2603500">
                <a:moveTo>
                  <a:pt x="76200" y="0"/>
                </a:moveTo>
                <a:lnTo>
                  <a:pt x="1981200" y="25400"/>
                </a:lnTo>
                <a:lnTo>
                  <a:pt x="2032000" y="1574800"/>
                </a:lnTo>
                <a:lnTo>
                  <a:pt x="3771900" y="1562100"/>
                </a:lnTo>
                <a:lnTo>
                  <a:pt x="3759200" y="2108200"/>
                </a:lnTo>
                <a:lnTo>
                  <a:pt x="1981200" y="2070100"/>
                </a:lnTo>
                <a:lnTo>
                  <a:pt x="1981200" y="2590800"/>
                </a:lnTo>
                <a:lnTo>
                  <a:pt x="0" y="2603500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936" y="1106293"/>
            <a:ext cx="1085850" cy="2786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580" y="1120581"/>
            <a:ext cx="2571750" cy="25003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2315" y="1480942"/>
            <a:ext cx="850106" cy="370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2207" y="1480942"/>
            <a:ext cx="1657350" cy="3748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2314" y="2215286"/>
            <a:ext cx="1047816" cy="4000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6595" y="2974205"/>
            <a:ext cx="885612" cy="388247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3890826" y="1341594"/>
            <a:ext cx="1063996" cy="6172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33774" y="350139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ea typeface="Microsoft JhengHei" panose="020B0604030504040204" pitchFamily="34" charset="-120"/>
              </a:rPr>
              <a:t>We keep iterating until delta is </a:t>
            </a:r>
            <a:r>
              <a:rPr lang="en-US" sz="200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0</a:t>
            </a:r>
            <a:endParaRPr lang="en-US" sz="2000" dirty="0">
              <a:solidFill>
                <a:srgbClr val="C00000"/>
              </a:solidFill>
              <a:ea typeface="Microsoft JhengHe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066642"/>
      </p:ext>
    </p:extLst>
  </p:cSld>
  <p:clrMapOvr>
    <a:masterClrMapping/>
  </p:clrMapOvr>
  <p:transition xmlns:p14="http://schemas.microsoft.com/office/powerpoint/2010/main" advTm="69903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45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97680"/>
            <a:ext cx="3200006" cy="34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143" y="4174748"/>
            <a:ext cx="2461260" cy="623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Edge-Pair Centric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Computation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4090" y="4297680"/>
            <a:ext cx="3089910" cy="343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Post-Processing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2246769"/>
          </a:xfrm>
        </p:spPr>
        <p:txBody>
          <a:bodyPr/>
          <a:lstStyle/>
          <a:p>
            <a:pPr marL="284163" indent="-284163"/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Repartition </a:t>
            </a:r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oversized partitions to maintain balanced load on </a:t>
            </a:r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memory</a:t>
            </a:r>
            <a:endParaRPr lang="en-US" b="0" dirty="0">
              <a:solidFill>
                <a:srgbClr val="000000"/>
              </a:solidFill>
              <a:ea typeface="Microsoft JhengHei" panose="020B0604030504040204" pitchFamily="34" charset="-120"/>
            </a:endParaRPr>
          </a:p>
          <a:p>
            <a:pPr marL="284163" indent="-284163"/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Save partitions to </a:t>
            </a:r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disk</a:t>
            </a:r>
            <a:endParaRPr lang="en-US" b="0" dirty="0">
              <a:solidFill>
                <a:srgbClr val="000000"/>
              </a:solidFill>
              <a:ea typeface="Microsoft JhengHei" panose="020B0604030504040204" pitchFamily="34" charset="-120"/>
            </a:endParaRPr>
          </a:p>
          <a:p>
            <a:pPr marL="284163" indent="-284163"/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Scheduler favors in-memory partitions and those with higher </a:t>
            </a:r>
            <a:r>
              <a:rPr lang="en-US" b="0" i="1" dirty="0">
                <a:solidFill>
                  <a:srgbClr val="C00000"/>
                </a:solidFill>
                <a:ea typeface="Microsoft JhengHei" panose="020B0604030504040204" pitchFamily="34" charset="-120"/>
              </a:rPr>
              <a:t>matching </a:t>
            </a:r>
            <a:r>
              <a:rPr lang="en-US" b="0" i="1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degrees</a:t>
            </a:r>
            <a:endParaRPr lang="en-US" b="0" i="1" dirty="0">
              <a:solidFill>
                <a:srgbClr val="C00000"/>
              </a:solidFill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6634545"/>
      </p:ext>
    </p:extLst>
  </p:cSld>
  <p:clrMapOvr>
    <a:masterClrMapping/>
  </p:clrMapOvr>
  <p:transition xmlns:p14="http://schemas.microsoft.com/office/powerpoint/2010/main" advTm="55159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We Have </a:t>
            </a:r>
            <a:r>
              <a:rPr lang="en-US" dirty="0" smtClean="0"/>
              <a:t>Analyzed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2606283"/>
            <a:ext cx="8119872" cy="2769989"/>
          </a:xfrm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With </a:t>
            </a:r>
          </a:p>
          <a:p>
            <a:pPr marL="488633" lvl="1" indent="-214313"/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A fully context-sensitive pointer/alias </a:t>
            </a:r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analysis</a:t>
            </a:r>
            <a:endParaRPr lang="en-US" b="0" dirty="0">
              <a:solidFill>
                <a:srgbClr val="000000"/>
              </a:solidFill>
              <a:ea typeface="Microsoft JhengHei" panose="020B0604030504040204" pitchFamily="34" charset="-120"/>
            </a:endParaRPr>
          </a:p>
          <a:p>
            <a:pPr marL="488633" lvl="1" indent="-214313"/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A fully context-sensitive dataflow analysis</a:t>
            </a:r>
            <a:r>
              <a:rPr lang="en-US" b="0" dirty="0"/>
              <a:t> </a:t>
            </a:r>
            <a:endParaRPr lang="en-US" b="0" dirty="0" smtClean="0"/>
          </a:p>
          <a:p>
            <a:pPr marL="214313" indent="-214313"/>
            <a:r>
              <a:rPr lang="en-US" b="0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On </a:t>
            </a:r>
            <a:r>
              <a:rPr lang="en-US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a Dell Desktop Computer with 8GB memory and 1TB SSD</a:t>
            </a:r>
          </a:p>
          <a:p>
            <a:endParaRPr lang="en-US" b="0" dirty="0">
              <a:solidFill>
                <a:srgbClr val="000000"/>
              </a:solidFill>
              <a:ea typeface="Microsoft JhengHei" panose="020B0604030504040204" pitchFamily="34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14362"/>
              </p:ext>
            </p:extLst>
          </p:nvPr>
        </p:nvGraphicFramePr>
        <p:xfrm>
          <a:off x="1153604" y="1112028"/>
          <a:ext cx="6310887" cy="1310640"/>
        </p:xfrm>
        <a:graphic>
          <a:graphicData uri="http://schemas.openxmlformats.org/drawingml/2006/table">
            <a:tbl>
              <a:tblPr/>
              <a:tblGrid>
                <a:gridCol w="2495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6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7627">
                  <a:extLst>
                    <a:ext uri="{9D8B030D-6E8A-4147-A177-3AD203B41FA5}">
                      <a16:colId xmlns:a16="http://schemas.microsoft.com/office/drawing/2014/main" xmlns="" val="550761968"/>
                    </a:ext>
                  </a:extLst>
                </a:gridCol>
              </a:tblGrid>
              <a:tr h="317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Program</a:t>
                      </a:r>
                    </a:p>
                  </a:txBody>
                  <a:tcPr marL="17145" marR="17145" marT="11430" marB="1143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#LOC</a:t>
                      </a:r>
                    </a:p>
                  </a:txBody>
                  <a:tcPr marL="17145" marR="17145" marT="11430" marB="1143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#</a:t>
                      </a:r>
                      <a:r>
                        <a:rPr lang="en-US" sz="20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Microsoft JhengHei" panose="020B0604030504040204" pitchFamily="34" charset="-120"/>
                          <a:cs typeface="+mn-cs"/>
                        </a:rPr>
                        <a:t>Inlines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17145" marR="17145" marT="11430" marB="1143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Linux </a:t>
                      </a:r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4.4.0-rc5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16M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31.7M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4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PostgreSQL </a:t>
                      </a:r>
                      <a:r>
                        <a:rPr lang="en-US" sz="20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8.3.9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700K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290K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4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dirty="0" smtClean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Apache </a:t>
                      </a:r>
                      <a:r>
                        <a:rPr lang="en-US" sz="2000" b="0" dirty="0" err="1" smtClean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httpd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2.2.18</a:t>
                      </a:r>
                      <a:endParaRPr lang="en-US" sz="20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Microsoft JhengHei" panose="020B0604030504040204" pitchFamily="34" charset="-120"/>
                      </a:endParaRP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300K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  <a:latin typeface="+mn-lt"/>
                          <a:ea typeface="Microsoft JhengHei" panose="020B0604030504040204" pitchFamily="34" charset="-120"/>
                        </a:rPr>
                        <a:t>58K</a:t>
                      </a:r>
                    </a:p>
                  </a:txBody>
                  <a:tcPr marL="17145" marR="17145" marT="11430" marB="11430" anchor="b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729889"/>
      </p:ext>
    </p:extLst>
  </p:cSld>
  <p:clrMapOvr>
    <a:masterClrMapping/>
  </p:clrMapOvr>
  <p:transition xmlns:p14="http://schemas.microsoft.com/office/powerpoint/2010/main" advTm="44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2" y="1634380"/>
            <a:ext cx="3086792" cy="194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040" y="889097"/>
            <a:ext cx="666526" cy="666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530" y="2011680"/>
            <a:ext cx="1081368" cy="1081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320" y="1997010"/>
            <a:ext cx="1109381" cy="1109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290" y="3566161"/>
            <a:ext cx="977778" cy="838095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>
            <a:off x="2168640" y="1265490"/>
            <a:ext cx="1280160" cy="1280160"/>
          </a:xfrm>
          <a:prstGeom prst="arc">
            <a:avLst>
              <a:gd name="adj1" fmla="val 10842968"/>
              <a:gd name="adj2" fmla="val 16179307"/>
            </a:avLst>
          </a:prstGeom>
          <a:ln w="508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2198029" y="2552364"/>
            <a:ext cx="1280160" cy="1280160"/>
          </a:xfrm>
          <a:prstGeom prst="arc">
            <a:avLst>
              <a:gd name="adj1" fmla="val 5457586"/>
              <a:gd name="adj2" fmla="val 10781370"/>
            </a:avLst>
          </a:prstGeom>
          <a:ln w="508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5734800" y="1265490"/>
            <a:ext cx="1280160" cy="1280160"/>
          </a:xfrm>
          <a:prstGeom prst="arc">
            <a:avLst>
              <a:gd name="adj1" fmla="val 16223904"/>
              <a:gd name="adj2" fmla="val 68511"/>
            </a:avLst>
          </a:prstGeom>
          <a:ln w="508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5734800" y="2545650"/>
            <a:ext cx="1280160" cy="1280160"/>
          </a:xfrm>
          <a:prstGeom prst="arc">
            <a:avLst>
              <a:gd name="adj1" fmla="val 21549420"/>
              <a:gd name="adj2" fmla="val 5373552"/>
            </a:avLst>
          </a:prstGeom>
          <a:ln w="635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063289" y="1265490"/>
            <a:ext cx="308060" cy="0"/>
          </a:xfrm>
          <a:prstGeom prst="line">
            <a:avLst/>
          </a:prstGeom>
          <a:ln w="508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67768" y="3852544"/>
            <a:ext cx="844313" cy="0"/>
          </a:xfrm>
          <a:prstGeom prst="line">
            <a:avLst/>
          </a:prstGeom>
          <a:ln w="50800" cap="rnd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0052" y="1254473"/>
            <a:ext cx="133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Graph </a:t>
            </a:r>
          </a:p>
          <a:p>
            <a:pPr algn="ctr"/>
            <a:r>
              <a:rPr lang="en-US" sz="1600" b="1" dirty="0" smtClean="0">
                <a:solidFill>
                  <a:schemeClr val="accent1"/>
                </a:solidFill>
              </a:rPr>
              <a:t>Datasets</a:t>
            </a:r>
          </a:p>
        </p:txBody>
      </p:sp>
      <p:pic>
        <p:nvPicPr>
          <p:cNvPr id="22" name="Picture 16" descr="https://encrypted-tbn2.gstatic.com/images?q=tbn:ANd9GcT0nObX2bpHt0guZHwVdCkxTV6VMcSmv7egBnfrmeYjfwKD6VFd5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9222" y="4285505"/>
            <a:ext cx="857250" cy="54897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714191" y="329406"/>
            <a:ext cx="1711678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GraphChi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365760" y="822960"/>
            <a:ext cx="1920240" cy="2377440"/>
          </a:xfrm>
          <a:prstGeom prst="arc">
            <a:avLst>
              <a:gd name="adj1" fmla="val 10842968"/>
              <a:gd name="adj2" fmla="val 16179307"/>
            </a:avLst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365760" y="2103120"/>
            <a:ext cx="1920240" cy="2377440"/>
          </a:xfrm>
          <a:prstGeom prst="arc">
            <a:avLst>
              <a:gd name="adj1" fmla="val 5457586"/>
              <a:gd name="adj2" fmla="val 10781370"/>
            </a:avLst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6858000" y="822960"/>
            <a:ext cx="1920240" cy="2377440"/>
          </a:xfrm>
          <a:prstGeom prst="arc">
            <a:avLst>
              <a:gd name="adj1" fmla="val 16223904"/>
              <a:gd name="adj2" fmla="val 68511"/>
            </a:avLst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6858000" y="2103120"/>
            <a:ext cx="1920240" cy="2377440"/>
          </a:xfrm>
          <a:prstGeom prst="arc">
            <a:avLst>
              <a:gd name="adj1" fmla="val 21549420"/>
              <a:gd name="adj2" fmla="val 5373552"/>
            </a:avLst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2834640" y="4572000"/>
            <a:ext cx="1111461" cy="0"/>
          </a:xfrm>
          <a:prstGeom prst="line">
            <a:avLst/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58370" y="4572000"/>
            <a:ext cx="1072343" cy="0"/>
          </a:xfrm>
          <a:prstGeom prst="line">
            <a:avLst/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43200" y="548640"/>
            <a:ext cx="844313" cy="0"/>
          </a:xfrm>
          <a:prstGeom prst="line">
            <a:avLst/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96758" y="548640"/>
            <a:ext cx="844313" cy="0"/>
          </a:xfrm>
          <a:prstGeom prst="line">
            <a:avLst/>
          </a:prstGeom>
          <a:ln w="63500" cap="rnd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51876" y="3556381"/>
            <a:ext cx="162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Graph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Systems</a:t>
            </a:r>
          </a:p>
        </p:txBody>
      </p:sp>
      <p:sp>
        <p:nvSpPr>
          <p:cNvPr id="3" name="AutoShape 2" descr="Image result for google ma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google ma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google ma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21" y="871051"/>
            <a:ext cx="1142593" cy="64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inked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0" y="3645579"/>
            <a:ext cx="639926" cy="6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22" descr="Image result for girap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37" y="201059"/>
            <a:ext cx="770833" cy="933313"/>
          </a:xfrm>
          <a:prstGeom prst="rect">
            <a:avLst/>
          </a:prstGeom>
        </p:spPr>
      </p:pic>
      <p:pic>
        <p:nvPicPr>
          <p:cNvPr id="1048" name="Picture 24" descr="Image result for Graph La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" y="2209498"/>
            <a:ext cx="1269188" cy="89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XStre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8" y="300528"/>
            <a:ext cx="1190935" cy="49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7575701" y="2356156"/>
            <a:ext cx="1711678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GridGraph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1052" name="Picture 28" descr="Image result for GraphX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84" y="4346409"/>
            <a:ext cx="1424648" cy="4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AutoShape 30" descr="Image result for Pregel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84" y="4212728"/>
            <a:ext cx="1251381" cy="621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410098"/>
      </p:ext>
    </p:extLst>
  </p:cSld>
  <p:clrMapOvr>
    <a:masterClrMapping/>
  </p:clrMapOvr>
  <p:transition xmlns:p14="http://schemas.microsoft.com/office/powerpoint/2010/main" advTm="3521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/>
      <p:bldP spid="25" grpId="0"/>
      <p:bldP spid="28" grpId="0" animBg="1"/>
      <p:bldP spid="29" grpId="0" animBg="1"/>
      <p:bldP spid="30" grpId="0" animBg="1"/>
      <p:bldP spid="31" grpId="0" animBg="1"/>
      <p:bldP spid="38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Evaluation 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4108817"/>
          </a:xfrm>
        </p:spPr>
        <p:txBody>
          <a:bodyPr/>
          <a:lstStyle/>
          <a:p>
            <a:r>
              <a:rPr lang="en-US" sz="2000" b="0" dirty="0">
                <a:ea typeface="Microsoft JhengHei" panose="020B0604030504040204" pitchFamily="34" charset="-120"/>
              </a:rPr>
              <a:t>Can the </a:t>
            </a:r>
            <a:r>
              <a:rPr lang="en-US" sz="2000" b="0" dirty="0" err="1">
                <a:ea typeface="Microsoft JhengHei" panose="020B0604030504040204" pitchFamily="34" charset="-120"/>
              </a:rPr>
              <a:t>i</a:t>
            </a:r>
            <a:r>
              <a:rPr lang="en-US" sz="2000" b="0" dirty="0" err="1" smtClean="0">
                <a:ea typeface="Microsoft JhengHei" panose="020B0604030504040204" pitchFamily="34" charset="-120"/>
              </a:rPr>
              <a:t>nterprocedural</a:t>
            </a:r>
            <a:r>
              <a:rPr lang="en-US" sz="2000" b="0" dirty="0" smtClean="0">
                <a:ea typeface="Microsoft JhengHei" panose="020B0604030504040204" pitchFamily="34" charset="-120"/>
              </a:rPr>
              <a:t> </a:t>
            </a:r>
            <a:r>
              <a:rPr lang="en-US" sz="2000" b="0" dirty="0">
                <a:ea typeface="Microsoft JhengHei" panose="020B0604030504040204" pitchFamily="34" charset="-120"/>
              </a:rPr>
              <a:t>a</a:t>
            </a:r>
            <a:r>
              <a:rPr lang="en-US" sz="2000" b="0" dirty="0" smtClean="0">
                <a:ea typeface="Microsoft JhengHei" panose="020B0604030504040204" pitchFamily="34" charset="-120"/>
              </a:rPr>
              <a:t>nalyses </a:t>
            </a:r>
            <a:r>
              <a:rPr lang="en-US" sz="2000" b="0" dirty="0">
                <a:ea typeface="Microsoft JhengHei" panose="020B0604030504040204" pitchFamily="34" charset="-120"/>
              </a:rPr>
              <a:t>improve D. </a:t>
            </a:r>
            <a:r>
              <a:rPr lang="en-US" sz="2000" b="0" dirty="0" err="1" smtClean="0">
                <a:ea typeface="Microsoft JhengHei" panose="020B0604030504040204" pitchFamily="34" charset="-120"/>
              </a:rPr>
              <a:t>Englers</a:t>
            </a:r>
            <a:r>
              <a:rPr lang="en-US" sz="2000" b="0" dirty="0" smtClean="0">
                <a:ea typeface="Microsoft JhengHei" panose="020B0604030504040204" pitchFamily="34" charset="-120"/>
              </a:rPr>
              <a:t>’ checkers?</a:t>
            </a:r>
          </a:p>
          <a:p>
            <a:pPr lvl="1"/>
            <a:r>
              <a:rPr lang="en-US" sz="1600" b="0" dirty="0">
                <a:ea typeface="Microsoft JhengHei" panose="020B0604030504040204" pitchFamily="34" charset="-120"/>
              </a:rPr>
              <a:t>Found 85 new bugs in </a:t>
            </a:r>
            <a:r>
              <a:rPr lang="en-US" sz="1600" b="0" dirty="0" smtClean="0">
                <a:ea typeface="Microsoft JhengHei" panose="020B0604030504040204" pitchFamily="34" charset="-120"/>
              </a:rPr>
              <a:t>Linux 4.4.0-rc5</a:t>
            </a:r>
            <a:endParaRPr lang="en-US" sz="1600" b="0" dirty="0">
              <a:ea typeface="Microsoft JhengHei" panose="020B0604030504040204" pitchFamily="34" charset="-120"/>
            </a:endParaRPr>
          </a:p>
          <a:p>
            <a:r>
              <a:rPr lang="en-US" sz="2000" b="0" dirty="0">
                <a:ea typeface="Microsoft JhengHei" panose="020B0604030504040204" pitchFamily="34" charset="-120"/>
              </a:rPr>
              <a:t>Is</a:t>
            </a:r>
            <a:r>
              <a:rPr lang="en-US" sz="2000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a typeface="Microsoft JhengHei" panose="020B0604030504040204" pitchFamily="34" charset="-120"/>
              </a:rPr>
              <a:t>Graspan</a:t>
            </a:r>
            <a:r>
              <a:rPr lang="en-US" sz="2000" b="0" dirty="0">
                <a:solidFill>
                  <a:srgbClr val="000000"/>
                </a:solidFill>
                <a:ea typeface="Microsoft JhengHei" panose="020B0604030504040204" pitchFamily="34" charset="-120"/>
              </a:rPr>
              <a:t> </a:t>
            </a:r>
            <a:r>
              <a:rPr lang="en-US" sz="2000" b="0" dirty="0" smtClean="0">
                <a:ea typeface="Microsoft JhengHei" panose="020B0604030504040204" pitchFamily="34" charset="-120"/>
              </a:rPr>
              <a:t>efficient </a:t>
            </a:r>
            <a:r>
              <a:rPr lang="en-US" sz="2000" b="0" dirty="0">
                <a:ea typeface="Microsoft JhengHei" panose="020B0604030504040204" pitchFamily="34" charset="-120"/>
              </a:rPr>
              <a:t>and </a:t>
            </a:r>
            <a:r>
              <a:rPr lang="en-US" sz="2000" b="0" dirty="0" smtClean="0">
                <a:ea typeface="Microsoft JhengHei" panose="020B0604030504040204" pitchFamily="34" charset="-120"/>
              </a:rPr>
              <a:t>scalable?</a:t>
            </a:r>
          </a:p>
          <a:p>
            <a:pPr lvl="1"/>
            <a:r>
              <a:rPr lang="en-US" sz="1600" b="0" dirty="0">
                <a:ea typeface="Microsoft JhengHei" panose="020B0604030504040204" pitchFamily="34" charset="-120"/>
              </a:rPr>
              <a:t>Computations took 11 </a:t>
            </a:r>
            <a:r>
              <a:rPr lang="en-US" sz="1600" b="0" dirty="0" err="1">
                <a:ea typeface="Microsoft JhengHei" panose="020B0604030504040204" pitchFamily="34" charset="-120"/>
              </a:rPr>
              <a:t>mins</a:t>
            </a:r>
            <a:r>
              <a:rPr lang="en-US" sz="1600" b="0" dirty="0">
                <a:ea typeface="Microsoft JhengHei" panose="020B0604030504040204" pitchFamily="34" charset="-120"/>
              </a:rPr>
              <a:t> – 12 </a:t>
            </a:r>
            <a:r>
              <a:rPr lang="en-US" sz="1600" b="0" dirty="0" err="1" smtClean="0">
                <a:ea typeface="Microsoft JhengHei" panose="020B0604030504040204" pitchFamily="34" charset="-120"/>
              </a:rPr>
              <a:t>hrs</a:t>
            </a:r>
            <a:endParaRPr lang="en-US" sz="1600" b="0" dirty="0" smtClean="0">
              <a:ea typeface="Microsoft JhengHei" panose="020B0604030504040204" pitchFamily="34" charset="-120"/>
            </a:endParaRPr>
          </a:p>
          <a:p>
            <a:r>
              <a:rPr lang="en-US" sz="2000" b="0" dirty="0"/>
              <a:t>How </a:t>
            </a:r>
            <a:r>
              <a:rPr lang="en-US" sz="2000" b="0" dirty="0" smtClean="0"/>
              <a:t>easy </a:t>
            </a:r>
            <a:r>
              <a:rPr lang="en-US" sz="2000" b="0" dirty="0"/>
              <a:t>to use </a:t>
            </a:r>
            <a:r>
              <a:rPr lang="en-US" sz="2000" b="0" dirty="0" err="1"/>
              <a:t>Graspan</a:t>
            </a:r>
            <a:r>
              <a:rPr lang="en-US" sz="2000" b="0" dirty="0" smtClean="0"/>
              <a:t>?</a:t>
            </a:r>
          </a:p>
          <a:p>
            <a:pPr lvl="1"/>
            <a:r>
              <a:rPr lang="en-US" sz="1600" b="0" dirty="0">
                <a:ea typeface="Microsoft JhengHei" panose="020B0604030504040204" pitchFamily="34" charset="-120"/>
              </a:rPr>
              <a:t>1K LOC of C++ for writing each of points-to and dataflow graph </a:t>
            </a:r>
            <a:r>
              <a:rPr lang="en-US" sz="1600" b="0" dirty="0" smtClean="0">
                <a:ea typeface="Microsoft JhengHei" panose="020B0604030504040204" pitchFamily="34" charset="-120"/>
              </a:rPr>
              <a:t>generators</a:t>
            </a:r>
            <a:endParaRPr lang="en-US" sz="1600" b="0" dirty="0" smtClean="0"/>
          </a:p>
          <a:p>
            <a:pPr lvl="1"/>
            <a:r>
              <a:rPr lang="en-US" sz="1600" b="0" dirty="0">
                <a:ea typeface="Microsoft JhengHei" panose="020B0604030504040204" pitchFamily="34" charset="-120"/>
              </a:rPr>
              <a:t>Provide a grammar </a:t>
            </a:r>
            <a:r>
              <a:rPr lang="en-US" sz="1600" b="0" dirty="0" smtClean="0">
                <a:ea typeface="Microsoft JhengHei" panose="020B0604030504040204" pitchFamily="34" charset="-120"/>
              </a:rPr>
              <a:t>file</a:t>
            </a:r>
            <a:endParaRPr lang="en-US" sz="1600" b="0" dirty="0" smtClean="0"/>
          </a:p>
          <a:p>
            <a:r>
              <a:rPr lang="en-US" sz="2000" b="0" dirty="0" err="1">
                <a:ea typeface="Microsoft JhengHei" panose="020B0604030504040204" pitchFamily="34" charset="-120"/>
              </a:rPr>
              <a:t>Graspan</a:t>
            </a:r>
            <a:r>
              <a:rPr lang="en-US" sz="2000" b="0" dirty="0">
                <a:ea typeface="Microsoft JhengHei" panose="020B0604030504040204" pitchFamily="34" charset="-120"/>
              </a:rPr>
              <a:t> v/s other engines</a:t>
            </a:r>
            <a:r>
              <a:rPr lang="en-US" sz="2000" b="0" dirty="0" smtClean="0">
                <a:ea typeface="Microsoft JhengHei" panose="020B0604030504040204" pitchFamily="34" charset="-120"/>
              </a:rPr>
              <a:t>?</a:t>
            </a:r>
            <a:endParaRPr lang="en-US" sz="2000" b="0" dirty="0" smtClean="0"/>
          </a:p>
          <a:p>
            <a:pPr lvl="1"/>
            <a:r>
              <a:rPr lang="en-US" sz="1600" b="0" dirty="0" err="1" smtClean="0">
                <a:ea typeface="Microsoft JhengHei" panose="020B0604030504040204" pitchFamily="34" charset="-120"/>
              </a:rPr>
              <a:t>GraphChi</a:t>
            </a:r>
            <a:r>
              <a:rPr lang="en-US" sz="1600" b="0" dirty="0" smtClean="0">
                <a:ea typeface="Microsoft JhengHei" panose="020B0604030504040204" pitchFamily="34" charset="-120"/>
              </a:rPr>
              <a:t> </a:t>
            </a:r>
            <a:r>
              <a:rPr lang="en-US" sz="1600" b="0" dirty="0">
                <a:ea typeface="Microsoft JhengHei" panose="020B0604030504040204" pitchFamily="34" charset="-120"/>
              </a:rPr>
              <a:t>crashed in 133 </a:t>
            </a:r>
            <a:r>
              <a:rPr lang="en-US" sz="1600" b="0" dirty="0" err="1">
                <a:ea typeface="Microsoft JhengHei" panose="020B0604030504040204" pitchFamily="34" charset="-120"/>
              </a:rPr>
              <a:t>secs</a:t>
            </a:r>
            <a:endParaRPr lang="en-US" sz="1600" b="0" dirty="0">
              <a:ea typeface="Microsoft JhengHei" panose="020B0604030504040204" pitchFamily="34" charset="-120"/>
            </a:endParaRPr>
          </a:p>
          <a:p>
            <a:pPr lvl="1"/>
            <a:r>
              <a:rPr lang="en-US" sz="1600" b="0" dirty="0" err="1">
                <a:ea typeface="Microsoft JhengHei" panose="020B0604030504040204" pitchFamily="34" charset="-120"/>
              </a:rPr>
              <a:t>LogicBlox</a:t>
            </a:r>
            <a:r>
              <a:rPr lang="en-US" sz="1600" b="0" dirty="0">
                <a:ea typeface="Microsoft JhengHei" panose="020B0604030504040204" pitchFamily="34" charset="-120"/>
              </a:rPr>
              <a:t> and </a:t>
            </a:r>
            <a:r>
              <a:rPr lang="en-US" sz="1600" b="0" dirty="0" err="1">
                <a:ea typeface="Microsoft JhengHei" panose="020B0604030504040204" pitchFamily="34" charset="-120"/>
              </a:rPr>
              <a:t>SocialLite</a:t>
            </a:r>
            <a:r>
              <a:rPr lang="en-US" sz="1600" b="0" dirty="0">
                <a:ea typeface="Microsoft JhengHei" panose="020B0604030504040204" pitchFamily="34" charset="-120"/>
              </a:rPr>
              <a:t> ran out of memory for all our programs</a:t>
            </a:r>
          </a:p>
          <a:p>
            <a:pPr lvl="1"/>
            <a:r>
              <a:rPr lang="en-US" sz="1600" b="0" dirty="0">
                <a:ea typeface="Microsoft JhengHei" panose="020B0604030504040204" pitchFamily="34" charset="-120"/>
              </a:rPr>
              <a:t>Traditional analysis implementation ran 3 days for the smallest </a:t>
            </a:r>
            <a:r>
              <a:rPr lang="en-US" sz="1600" b="0" dirty="0" smtClean="0">
                <a:ea typeface="Microsoft JhengHei" panose="020B0604030504040204" pitchFamily="34" charset="-120"/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526983061"/>
      </p:ext>
    </p:extLst>
  </p:cSld>
  <p:clrMapOvr>
    <a:masterClrMapping/>
  </p:clrMapOvr>
  <p:transition xmlns:p14="http://schemas.microsoft.com/office/powerpoint/2010/main" advTm="273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20313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Microsoft JhengHei" panose="020B0604030504040204" pitchFamily="34" charset="-120"/>
              </a:rPr>
              <a:t>4 students + 1 postdoc, 1.5 years of development;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a typeface="Microsoft JhengHei" panose="020B0604030504040204" pitchFamily="34" charset="-120"/>
              </a:rPr>
              <a:t>Implemented </a:t>
            </a:r>
            <a:r>
              <a:rPr lang="en-US" dirty="0">
                <a:solidFill>
                  <a:srgbClr val="000000"/>
                </a:solidFill>
                <a:ea typeface="Microsoft JhengHei" panose="020B0604030504040204" pitchFamily="34" charset="-120"/>
              </a:rPr>
              <a:t>in both Java and C++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https</a:t>
            </a:r>
            <a:r>
              <a:rPr lang="en-US" dirty="0">
                <a:solidFill>
                  <a:srgbClr val="C00000"/>
                </a:solidFill>
                <a:ea typeface="Microsoft JhengHei" panose="020B0604030504040204" pitchFamily="34" charset="-120"/>
              </a:rPr>
              <a:t>://</a:t>
            </a:r>
            <a:r>
              <a:rPr lang="en-US" dirty="0" err="1">
                <a:solidFill>
                  <a:srgbClr val="C00000"/>
                </a:solidFill>
                <a:ea typeface="Microsoft JhengHei" panose="020B0604030504040204" pitchFamily="34" charset="-120"/>
              </a:rPr>
              <a:t>github.com</a:t>
            </a:r>
            <a:r>
              <a:rPr lang="en-US" dirty="0">
                <a:solidFill>
                  <a:srgbClr val="C00000"/>
                </a:solidFill>
                <a:ea typeface="Microsoft JhengHei" panose="020B0604030504040204" pitchFamily="34" charset="-120"/>
              </a:rPr>
              <a:t>/</a:t>
            </a:r>
            <a:r>
              <a:rPr lang="en-US" dirty="0" err="1">
                <a:solidFill>
                  <a:srgbClr val="C00000"/>
                </a:solidFill>
                <a:ea typeface="Microsoft JhengHei" panose="020B0604030504040204" pitchFamily="34" charset="-120"/>
              </a:rPr>
              <a:t>Graspan</a:t>
            </a:r>
            <a:r>
              <a:rPr lang="en-US" dirty="0">
                <a:solidFill>
                  <a:srgbClr val="C00000"/>
                </a:solidFill>
                <a:ea typeface="Microsoft JhengHei" panose="020B0604030504040204" pitchFamily="34" charset="-120"/>
              </a:rPr>
              <a:t>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95532"/>
      </p:ext>
    </p:extLst>
  </p:cSld>
  <p:clrMapOvr>
    <a:masterClrMapping/>
  </p:clrMapOvr>
  <p:transition xmlns:p14="http://schemas.microsoft.com/office/powerpoint/2010/main" advTm="65399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Intimacy Between Systems and App. Areas</a:t>
            </a:r>
            <a:endParaRPr lang="en-US" dirty="0"/>
          </a:p>
        </p:txBody>
      </p:sp>
      <p:pic>
        <p:nvPicPr>
          <p:cNvPr id="4" name="Picture 12" descr="Image result for hand in h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12" y="1788708"/>
            <a:ext cx="3276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engine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6" y="1488973"/>
            <a:ext cx="1509312" cy="20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5902044" y="1051124"/>
            <a:ext cx="2914344" cy="343170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20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lang="en-US" sz="1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Information Retrieval</a:t>
            </a:r>
          </a:p>
          <a:p>
            <a:r>
              <a:rPr lang="en-US" dirty="0" smtClean="0"/>
              <a:t>Bioinformatics</a:t>
            </a:r>
          </a:p>
          <a:p>
            <a:r>
              <a:rPr lang="en-US" dirty="0" smtClean="0"/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976" y="3680303"/>
            <a:ext cx="140462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ea typeface="Microsoft JhengHei" panose="020B0604030504040204" pitchFamily="34" charset="-12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598033467"/>
      </p:ext>
    </p:extLst>
  </p:cSld>
  <p:clrMapOvr>
    <a:masterClrMapping/>
  </p:clrMapOvr>
  <p:transition xmlns:p14="http://schemas.microsoft.com/office/powerpoint/2010/main" advTm="1713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PL’s Position in Big Data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-- Another Source of Big Data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77353" y="2569464"/>
            <a:ext cx="2753565" cy="1005840"/>
          </a:xfrm>
          <a:prstGeom prst="round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Big Data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7352" y="1554480"/>
            <a:ext cx="2753566" cy="10058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SAT </a:t>
            </a:r>
            <a:r>
              <a:rPr lang="en-US" dirty="0">
                <a:solidFill>
                  <a:schemeClr val="bg1"/>
                </a:solidFill>
              </a:rPr>
              <a:t>Solver,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Program </a:t>
            </a:r>
            <a:r>
              <a:rPr lang="en-US" dirty="0">
                <a:solidFill>
                  <a:schemeClr val="bg1"/>
                </a:solidFill>
              </a:rPr>
              <a:t>Analysis, Model Checking</a:t>
            </a:r>
            <a:r>
              <a:rPr lang="en-US" dirty="0" smtClean="0">
                <a:solidFill>
                  <a:schemeClr val="bg1"/>
                </a:solidFill>
              </a:rPr>
              <a:t>, 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871" y="2752344"/>
            <a:ext cx="1247777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ea typeface="Microsoft JhengHei" panose="020B0604030504040204" pitchFamily="34" charset="-120"/>
              </a:rPr>
              <a:t>System </a:t>
            </a:r>
          </a:p>
          <a:p>
            <a:r>
              <a:rPr lang="en-US" b="1" dirty="0" smtClean="0">
                <a:solidFill>
                  <a:srgbClr val="008000"/>
                </a:solidFill>
                <a:ea typeface="Microsoft JhengHei" panose="020B0604030504040204" pitchFamily="34" charset="-120"/>
              </a:rPr>
              <a:t>Solutions</a:t>
            </a:r>
            <a:r>
              <a:rPr lang="en-US" b="1" dirty="0" smtClean="0">
                <a:solidFill>
                  <a:srgbClr val="008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6201" y="1735056"/>
            <a:ext cx="119006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a typeface="Microsoft JhengHei" panose="020B0604030504040204" pitchFamily="34" charset="-120"/>
              </a:rPr>
              <a:t>PL </a:t>
            </a:r>
          </a:p>
          <a:p>
            <a:r>
              <a:rPr lang="en-US" b="1" dirty="0" smtClean="0">
                <a:solidFill>
                  <a:schemeClr val="accent1"/>
                </a:solidFill>
                <a:ea typeface="Microsoft JhengHei" panose="020B0604030504040204" pitchFamily="34" charset="-120"/>
              </a:rPr>
              <a:t>Problems</a:t>
            </a:r>
            <a:endParaRPr lang="en-US" b="1" dirty="0">
              <a:solidFill>
                <a:schemeClr val="accent1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3680" y="2895999"/>
            <a:ext cx="11859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 smtClean="0">
                <a:ea typeface="Microsoft JhengHei" panose="020B0604030504040204" pitchFamily="34" charset="-120"/>
              </a:rPr>
              <a:t>Our Work</a:t>
            </a:r>
            <a:endParaRPr lang="en-US" b="1" dirty="0">
              <a:ea typeface="Microsoft JhengHei" panose="020B0604030504040204" pitchFamily="34" charset="-12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900681" y="2962635"/>
            <a:ext cx="617220" cy="222023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0630" y="1898693"/>
            <a:ext cx="167340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>
                <a:ea typeface="Microsoft JhengHei" panose="020B0604030504040204" pitchFamily="34" charset="-120"/>
              </a:rPr>
              <a:t>Existing Work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5900681" y="1963757"/>
            <a:ext cx="617220" cy="222023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92417" y="4261085"/>
            <a:ext cx="197233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b="1" dirty="0" smtClean="0">
                <a:ea typeface="Microsoft JhengHei" panose="020B0604030504040204" pitchFamily="34" charset="-120"/>
              </a:rPr>
              <a:t>Scalable Results</a:t>
            </a:r>
            <a:endParaRPr lang="en-US" b="1" dirty="0">
              <a:ea typeface="Microsoft JhengHei" panose="020B0604030504040204" pitchFamily="34" charset="-120"/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3969974" y="3846353"/>
            <a:ext cx="617220" cy="222023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7354180"/>
      </p:ext>
    </p:extLst>
  </p:cSld>
  <p:clrMapOvr>
    <a:masterClrMapping/>
  </p:clrMapOvr>
  <p:transition xmlns:p14="http://schemas.microsoft.com/office/powerpoint/2010/main" advTm="103348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Static Analysis as Big Data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1354217"/>
          </a:xfrm>
        </p:spPr>
        <p:txBody>
          <a:bodyPr/>
          <a:lstStyle/>
          <a:p>
            <a:r>
              <a:rPr lang="en-US" b="0" dirty="0">
                <a:ea typeface="Microsoft JhengHei" panose="020B0604030504040204" pitchFamily="34" charset="-120"/>
              </a:rPr>
              <a:t>An important PL </a:t>
            </a:r>
            <a:r>
              <a:rPr lang="en-US" b="0" dirty="0" smtClean="0">
                <a:ea typeface="Microsoft JhengHei" panose="020B0604030504040204" pitchFamily="34" charset="-120"/>
              </a:rPr>
              <a:t>problem: </a:t>
            </a:r>
            <a:r>
              <a:rPr lang="en-US" b="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Context-sensitive static </a:t>
            </a:r>
            <a:r>
              <a:rPr lang="en-US" b="0" dirty="0">
                <a:solidFill>
                  <a:srgbClr val="C00000"/>
                </a:solidFill>
                <a:ea typeface="Microsoft JhengHei" panose="020B0604030504040204" pitchFamily="34" charset="-120"/>
              </a:rPr>
              <a:t>analysis </a:t>
            </a:r>
            <a:r>
              <a:rPr lang="en-US" b="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of </a:t>
            </a:r>
            <a:r>
              <a:rPr lang="en-US" b="0" dirty="0">
                <a:solidFill>
                  <a:srgbClr val="C00000"/>
                </a:solidFill>
                <a:ea typeface="Microsoft JhengHei" panose="020B0604030504040204" pitchFamily="34" charset="-120"/>
              </a:rPr>
              <a:t>very large </a:t>
            </a:r>
            <a:r>
              <a:rPr lang="en-US" b="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codebases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6164" y="22495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Linux kernel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Large server applications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Distributed data-intensive systems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062" y="22533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charset="2"/>
              <a:buChar char="²"/>
            </a:pPr>
            <a:r>
              <a:rPr lang="en-US" dirty="0" smtClean="0">
                <a:ea typeface="Microsoft JhengHei" panose="020B0604030504040204" pitchFamily="34" charset="-120"/>
              </a:rPr>
              <a:t>Pointer/alias analysis</a:t>
            </a:r>
            <a:endParaRPr lang="en-US" dirty="0">
              <a:ea typeface="Microsoft JhengHei" panose="020B0604030504040204" pitchFamily="34" charset="-120"/>
            </a:endParaRP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Dataflow analysis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May/must analysis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dirty="0">
                <a:ea typeface="Microsoft JhengHei" panose="020B0604030504040204" pitchFamily="34" charset="-12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737922"/>
      </p:ext>
    </p:extLst>
  </p:cSld>
  <p:clrMapOvr>
    <a:masterClrMapping/>
  </p:clrMapOvr>
  <p:transition xmlns:p14="http://schemas.microsoft.com/office/powerpoint/2010/main" advTm="10324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Context-Free </a:t>
            </a:r>
            <a:r>
              <a:rPr lang="en-US" dirty="0"/>
              <a:t>Language (CFL) </a:t>
            </a:r>
            <a:r>
              <a:rPr lang="en-US" dirty="0" smtClean="0"/>
              <a:t>Reachability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3662541"/>
          </a:xfrm>
        </p:spPr>
        <p:txBody>
          <a:bodyPr/>
          <a:lstStyle/>
          <a:p>
            <a:r>
              <a:rPr lang="en-US" b="0" dirty="0">
                <a:ea typeface="Microsoft JhengHei" panose="020B0604030504040204" pitchFamily="34" charset="-120"/>
              </a:rPr>
              <a:t>A program graph </a:t>
            </a:r>
            <a:r>
              <a:rPr lang="en-US" b="0" dirty="0" smtClean="0">
                <a:solidFill>
                  <a:srgbClr val="C00000"/>
                </a:solidFill>
                <a:ea typeface="Microsoft JhengHei" panose="020B0604030504040204" pitchFamily="34" charset="-120"/>
              </a:rPr>
              <a:t>P</a:t>
            </a:r>
          </a:p>
          <a:p>
            <a:endParaRPr lang="en-US" b="0" dirty="0">
              <a:solidFill>
                <a:srgbClr val="C00000"/>
              </a:solidFill>
              <a:ea typeface="Microsoft JhengHei" panose="020B0604030504040204" pitchFamily="34" charset="-120"/>
            </a:endParaRPr>
          </a:p>
          <a:p>
            <a:endParaRPr lang="en-US" b="0" dirty="0" smtClean="0">
              <a:solidFill>
                <a:srgbClr val="C00000"/>
              </a:solidFill>
              <a:ea typeface="Microsoft JhengHei" panose="020B0604030504040204" pitchFamily="34" charset="-120"/>
            </a:endParaRPr>
          </a:p>
          <a:p>
            <a:endParaRPr lang="en-US" b="0" dirty="0" smtClean="0">
              <a:ea typeface="Microsoft JhengHei" panose="020B0604030504040204" pitchFamily="34" charset="-120"/>
            </a:endParaRPr>
          </a:p>
          <a:p>
            <a:endParaRPr lang="en-US" sz="300" b="0" dirty="0" smtClean="0">
              <a:ea typeface="Microsoft JhengHei" panose="020B0604030504040204" pitchFamily="34" charset="-120"/>
            </a:endParaRPr>
          </a:p>
          <a:p>
            <a:r>
              <a:rPr lang="en-US" b="0" dirty="0" smtClean="0">
                <a:ea typeface="Microsoft JhengHei" panose="020B0604030504040204" pitchFamily="34" charset="-120"/>
              </a:rPr>
              <a:t>A </a:t>
            </a:r>
            <a:r>
              <a:rPr lang="en-US" b="0" dirty="0">
                <a:ea typeface="Microsoft JhengHei" panose="020B0604030504040204" pitchFamily="34" charset="-120"/>
              </a:rPr>
              <a:t>context-free </a:t>
            </a:r>
            <a:r>
              <a:rPr lang="en-US" b="0" dirty="0" smtClean="0">
                <a:ea typeface="Microsoft JhengHei" panose="020B0604030504040204" pitchFamily="34" charset="-120"/>
              </a:rPr>
              <a:t>Grammar </a:t>
            </a:r>
            <a:r>
              <a:rPr lang="en-US" b="0" dirty="0">
                <a:solidFill>
                  <a:srgbClr val="C00000"/>
                </a:solidFill>
                <a:ea typeface="Microsoft JhengHei" panose="020B0604030504040204" pitchFamily="34" charset="-120"/>
              </a:rPr>
              <a:t>G</a:t>
            </a:r>
            <a:r>
              <a:rPr lang="en-US" b="0" dirty="0">
                <a:solidFill>
                  <a:srgbClr val="7030A0"/>
                </a:solidFill>
              </a:rPr>
              <a:t> </a:t>
            </a:r>
            <a:r>
              <a:rPr lang="en-US" b="0" dirty="0">
                <a:ea typeface="Microsoft JhengHei" panose="020B0604030504040204" pitchFamily="34" charset="-120"/>
              </a:rPr>
              <a:t>with </a:t>
            </a:r>
            <a:r>
              <a:rPr lang="en-US" b="0" dirty="0" smtClean="0">
                <a:ea typeface="Microsoft JhengHei" panose="020B0604030504040204" pitchFamily="34" charset="-120"/>
              </a:rPr>
              <a:t>balanced parentheses </a:t>
            </a:r>
            <a:r>
              <a:rPr lang="en-US" b="0" dirty="0">
                <a:ea typeface="Microsoft JhengHei" panose="020B0604030504040204" pitchFamily="34" charset="-120"/>
              </a:rPr>
              <a:t>properties</a:t>
            </a:r>
          </a:p>
          <a:p>
            <a:endParaRPr lang="en-US" b="0" dirty="0"/>
          </a:p>
        </p:txBody>
      </p:sp>
      <p:sp>
        <p:nvSpPr>
          <p:cNvPr id="4" name="Oval 3"/>
          <p:cNvSpPr/>
          <p:nvPr/>
        </p:nvSpPr>
        <p:spPr>
          <a:xfrm>
            <a:off x="3111994" y="2182706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4760802" y="2182706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6375089" y="2199851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c</a:t>
            </a:r>
          </a:p>
        </p:txBody>
      </p:sp>
      <p:cxnSp>
        <p:nvCxnSpPr>
          <p:cNvPr id="7" name="Curved Connector 6"/>
          <p:cNvCxnSpPr>
            <a:stCxn id="4" idx="0"/>
            <a:endCxn id="5" idx="0"/>
          </p:cNvCxnSpPr>
          <p:nvPr/>
        </p:nvCxnSpPr>
        <p:spPr>
          <a:xfrm rot="5400000" flipH="1" flipV="1">
            <a:off x="4102133" y="1358302"/>
            <a:ext cx="12700" cy="1648808"/>
          </a:xfrm>
          <a:prstGeom prst="curvedConnector3">
            <a:avLst>
              <a:gd name="adj1" fmla="val 180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0"/>
            <a:endCxn id="6" idx="0"/>
          </p:cNvCxnSpPr>
          <p:nvPr/>
        </p:nvCxnSpPr>
        <p:spPr>
          <a:xfrm rot="16200000" flipH="1">
            <a:off x="5725108" y="1384135"/>
            <a:ext cx="17145" cy="1614287"/>
          </a:xfrm>
          <a:prstGeom prst="curvedConnector3">
            <a:avLst>
              <a:gd name="adj1" fmla="val -100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4" idx="0"/>
            <a:endCxn id="6" idx="0"/>
          </p:cNvCxnSpPr>
          <p:nvPr/>
        </p:nvCxnSpPr>
        <p:spPr>
          <a:xfrm rot="16200000" flipH="1">
            <a:off x="4900703" y="559731"/>
            <a:ext cx="17145" cy="3263095"/>
          </a:xfrm>
          <a:prstGeom prst="curvedConnector3">
            <a:avLst>
              <a:gd name="adj1" fmla="val -2702316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9818" y="4105975"/>
            <a:ext cx="3420848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ea typeface="Microsoft JhengHei" panose="020B0604030504040204" pitchFamily="34" charset="-120"/>
              </a:rPr>
              <a:t>K </a:t>
            </a:r>
            <a:r>
              <a:rPr lang="en-US" sz="3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 l</a:t>
            </a:r>
            <a:r>
              <a:rPr lang="en-US" sz="3600" baseline="-250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1</a:t>
            </a:r>
            <a:r>
              <a:rPr lang="en-US" sz="3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l</a:t>
            </a:r>
            <a:r>
              <a:rPr lang="en-US" sz="3600" baseline="-250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2</a:t>
            </a:r>
            <a:endParaRPr lang="en-US" sz="3600" baseline="-250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482" y="2008242"/>
            <a:ext cx="57880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just">
              <a:defRPr sz="3600">
                <a:solidFill>
                  <a:srgbClr val="0070C0"/>
                </a:solidFill>
                <a:ea typeface="Microsoft JhengHei" panose="020B0604030504040204" pitchFamily="34" charset="-12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l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3499" y="1984143"/>
            <a:ext cx="57880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algn="just">
              <a:defRPr sz="3600">
                <a:solidFill>
                  <a:srgbClr val="0070C0"/>
                </a:solidFill>
                <a:ea typeface="Microsoft JhengHei" panose="020B0604030504040204" pitchFamily="34" charset="-120"/>
              </a:defRPr>
            </a:lvl1pPr>
          </a:lstStyle>
          <a:p>
            <a:r>
              <a:rPr lang="en-US" dirty="0" smtClean="0">
                <a:sym typeface="Wingdings" panose="05000000000000000000" pitchFamily="2" charset="2"/>
              </a:rPr>
              <a:t>l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6015" y="1161322"/>
            <a:ext cx="57880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K</a:t>
            </a:r>
            <a:endParaRPr lang="en-US" sz="3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27094" y="2726580"/>
            <a:ext cx="25750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i="1" dirty="0">
                <a:ea typeface="Microsoft JhengHei" panose="020B0604030504040204" pitchFamily="34" charset="-120"/>
              </a:rPr>
              <a:t>c</a:t>
            </a:r>
            <a:r>
              <a:rPr lang="en-US" dirty="0">
                <a:ea typeface="Microsoft JhengHei" panose="020B0604030504040204" pitchFamily="34" charset="-120"/>
              </a:rPr>
              <a:t>  is K-reachable from </a:t>
            </a:r>
            <a:r>
              <a:rPr lang="en-US" i="1" dirty="0">
                <a:ea typeface="Microsoft JhengHei" panose="020B0604030504040204" pitchFamily="34" charset="-120"/>
              </a:rPr>
              <a:t>a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3165" y="4820253"/>
            <a:ext cx="3049553" cy="2077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900" dirty="0"/>
              <a:t>Reps, Program analysis via graph reachability, </a:t>
            </a:r>
            <a:r>
              <a:rPr lang="en-US" sz="900" i="1" dirty="0"/>
              <a:t>IST, </a:t>
            </a:r>
            <a:r>
              <a:rPr lang="en-US" sz="900" dirty="0"/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3408053114"/>
      </p:ext>
    </p:extLst>
  </p:cSld>
  <p:clrMapOvr>
    <a:masterClrMapping/>
  </p:clrMapOvr>
  <p:transition xmlns:p14="http://schemas.microsoft.com/office/powerpoint/2010/main" advTm="119924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212799"/>
            <a:ext cx="8119872" cy="82296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Wide Range of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4555093"/>
          </a:xfrm>
        </p:spPr>
        <p:txBody>
          <a:bodyPr/>
          <a:lstStyle/>
          <a:p>
            <a:r>
              <a:rPr lang="en-US" b="0" dirty="0">
                <a:ea typeface="Microsoft JhengHei" panose="020B0604030504040204" pitchFamily="34" charset="-120"/>
              </a:rPr>
              <a:t>Pointer/alias </a:t>
            </a:r>
            <a:r>
              <a:rPr lang="en-US" b="0" dirty="0" smtClean="0">
                <a:ea typeface="Microsoft JhengHei" panose="020B0604030504040204" pitchFamily="34" charset="-120"/>
              </a:rPr>
              <a:t>analysis</a:t>
            </a:r>
          </a:p>
          <a:p>
            <a:endParaRPr lang="en-US" b="0" dirty="0">
              <a:ea typeface="Microsoft JhengHei" panose="020B0604030504040204" pitchFamily="34" charset="-120"/>
            </a:endParaRPr>
          </a:p>
          <a:p>
            <a:endParaRPr lang="en-US" b="0" dirty="0" smtClean="0">
              <a:ea typeface="Microsoft JhengHei" panose="020B0604030504040204" pitchFamily="34" charset="-120"/>
            </a:endParaRPr>
          </a:p>
          <a:p>
            <a:endParaRPr lang="en-US" sz="1600" b="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endParaRPr lang="en-US" sz="1200" b="0" dirty="0" smtClean="0">
              <a:ea typeface="Microsoft JhengHei" panose="020B0604030504040204" pitchFamily="34" charset="-120"/>
            </a:endParaRPr>
          </a:p>
          <a:p>
            <a:r>
              <a:rPr lang="en-US" b="0" dirty="0" smtClean="0">
                <a:ea typeface="Microsoft JhengHei" panose="020B0604030504040204" pitchFamily="34" charset="-120"/>
              </a:rPr>
              <a:t>Dataflow </a:t>
            </a:r>
            <a:r>
              <a:rPr lang="en-US" b="0" dirty="0">
                <a:ea typeface="Microsoft JhengHei" panose="020B0604030504040204" pitchFamily="34" charset="-120"/>
              </a:rPr>
              <a:t>analysis,  pushdown systems, set-constraint </a:t>
            </a:r>
            <a:r>
              <a:rPr lang="en-US" b="0" dirty="0" smtClean="0">
                <a:ea typeface="Microsoft JhengHei" panose="020B0604030504040204" pitchFamily="34" charset="-120"/>
              </a:rPr>
              <a:t>problems can </a:t>
            </a:r>
            <a:r>
              <a:rPr lang="en-US" b="0" dirty="0">
                <a:ea typeface="Microsoft JhengHei" panose="020B0604030504040204" pitchFamily="34" charset="-120"/>
              </a:rPr>
              <a:t>all be converted to context-free-language reachability problems</a:t>
            </a:r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165" y="4820253"/>
            <a:ext cx="505010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900" dirty="0" err="1"/>
              <a:t>Sridharan</a:t>
            </a:r>
            <a:r>
              <a:rPr lang="en-US" sz="900" dirty="0"/>
              <a:t> and </a:t>
            </a:r>
            <a:r>
              <a:rPr lang="en-US" sz="900" dirty="0" err="1"/>
              <a:t>Bodik</a:t>
            </a:r>
            <a:r>
              <a:rPr lang="en-US" sz="900" dirty="0"/>
              <a:t>, Refinement-based context-sensitive </a:t>
            </a:r>
            <a:r>
              <a:rPr lang="en-US" sz="900" dirty="0" err="1"/>
              <a:t>pointsto</a:t>
            </a:r>
            <a:r>
              <a:rPr lang="en-US" sz="900" dirty="0"/>
              <a:t> analysis for Java, </a:t>
            </a:r>
            <a:r>
              <a:rPr lang="en-US" sz="900" i="1" dirty="0"/>
              <a:t>PLDI</a:t>
            </a:r>
            <a:r>
              <a:rPr lang="en-US" sz="900" dirty="0"/>
              <a:t>, </a:t>
            </a:r>
            <a:r>
              <a:rPr lang="en-US" sz="900" dirty="0" smtClean="0"/>
              <a:t>2006</a:t>
            </a:r>
          </a:p>
          <a:p>
            <a:r>
              <a:rPr lang="en-US" sz="900" dirty="0" err="1"/>
              <a:t>Zheng</a:t>
            </a:r>
            <a:r>
              <a:rPr lang="en-US" sz="900" dirty="0"/>
              <a:t> and </a:t>
            </a:r>
            <a:r>
              <a:rPr lang="en-US" sz="900" dirty="0" err="1"/>
              <a:t>Rugina</a:t>
            </a:r>
            <a:r>
              <a:rPr lang="en-US" sz="900" dirty="0"/>
              <a:t>, Demand-driven alias analysis for C, </a:t>
            </a:r>
            <a:r>
              <a:rPr lang="en-US" sz="900" i="1" dirty="0"/>
              <a:t>POPL</a:t>
            </a:r>
            <a:r>
              <a:rPr lang="en-US" sz="900" dirty="0"/>
              <a:t>, 2008</a:t>
            </a:r>
          </a:p>
          <a:p>
            <a:endParaRPr lang="en-US" sz="900" dirty="0"/>
          </a:p>
        </p:txBody>
      </p:sp>
      <p:sp>
        <p:nvSpPr>
          <p:cNvPr id="23" name="Oval 22"/>
          <p:cNvSpPr/>
          <p:nvPr/>
        </p:nvSpPr>
        <p:spPr>
          <a:xfrm>
            <a:off x="3111994" y="2182706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4760802" y="2182706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6375089" y="2199851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c</a:t>
            </a:r>
          </a:p>
        </p:txBody>
      </p:sp>
      <p:cxnSp>
        <p:nvCxnSpPr>
          <p:cNvPr id="26" name="Curved Connector 25"/>
          <p:cNvCxnSpPr>
            <a:stCxn id="23" idx="0"/>
            <a:endCxn id="24" idx="0"/>
          </p:cNvCxnSpPr>
          <p:nvPr/>
        </p:nvCxnSpPr>
        <p:spPr>
          <a:xfrm rot="5400000" flipH="1" flipV="1">
            <a:off x="4102133" y="1358302"/>
            <a:ext cx="12700" cy="1648808"/>
          </a:xfrm>
          <a:prstGeom prst="curvedConnector3">
            <a:avLst>
              <a:gd name="adj1" fmla="val 180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4" idx="0"/>
            <a:endCxn id="25" idx="0"/>
          </p:cNvCxnSpPr>
          <p:nvPr/>
        </p:nvCxnSpPr>
        <p:spPr>
          <a:xfrm rot="16200000" flipH="1">
            <a:off x="5725108" y="1384135"/>
            <a:ext cx="17145" cy="1614287"/>
          </a:xfrm>
          <a:prstGeom prst="curvedConnector3">
            <a:avLst>
              <a:gd name="adj1" fmla="val -100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63045" y="1305558"/>
            <a:ext cx="69246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Alias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cxnSp>
        <p:nvCxnSpPr>
          <p:cNvPr id="31" name="Curved Connector 30"/>
          <p:cNvCxnSpPr/>
          <p:nvPr/>
        </p:nvCxnSpPr>
        <p:spPr>
          <a:xfrm rot="16200000" flipH="1">
            <a:off x="4900703" y="559731"/>
            <a:ext cx="17145" cy="3263095"/>
          </a:xfrm>
          <a:prstGeom prst="curvedConnector3">
            <a:avLst>
              <a:gd name="adj1" fmla="val -2702316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3512" y="2238710"/>
            <a:ext cx="78277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Assign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26868" y="2238710"/>
            <a:ext cx="81362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Assign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5793" y="2825018"/>
            <a:ext cx="175637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Alias  Assign</a:t>
            </a:r>
            <a:r>
              <a:rPr lang="en-US" sz="1600" baseline="300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+</a:t>
            </a:r>
            <a:endParaRPr lang="en-US" sz="1600" baseline="300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7210" y="1997245"/>
            <a:ext cx="730477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b = a; </a:t>
            </a:r>
          </a:p>
          <a:p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c = b;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970123"/>
      </p:ext>
    </p:extLst>
  </p:cSld>
  <p:clrMapOvr>
    <a:masterClrMapping/>
  </p:clrMapOvr>
  <p:transition xmlns:p14="http://schemas.microsoft.com/office/powerpoint/2010/main" advTm="70755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4185761"/>
          </a:xfrm>
        </p:spPr>
        <p:txBody>
          <a:bodyPr/>
          <a:lstStyle/>
          <a:p>
            <a:r>
              <a:rPr lang="en-US" b="0" dirty="0">
                <a:ea typeface="Microsoft JhengHei" panose="020B0604030504040204" pitchFamily="34" charset="-120"/>
              </a:rPr>
              <a:t>Pointer/alias </a:t>
            </a:r>
            <a:r>
              <a:rPr lang="en-US" b="0" dirty="0" smtClean="0">
                <a:ea typeface="Microsoft JhengHei" panose="020B0604030504040204" pitchFamily="34" charset="-120"/>
              </a:rPr>
              <a:t>analysis</a:t>
            </a:r>
          </a:p>
          <a:p>
            <a:endParaRPr lang="en-US" b="0" dirty="0">
              <a:ea typeface="Microsoft JhengHei" panose="020B0604030504040204" pitchFamily="34" charset="-120"/>
            </a:endParaRPr>
          </a:p>
          <a:p>
            <a:endParaRPr lang="en-US" b="0" dirty="0" smtClean="0">
              <a:ea typeface="Microsoft JhengHei" panose="020B0604030504040204" pitchFamily="34" charset="-120"/>
            </a:endParaRPr>
          </a:p>
          <a:p>
            <a:endParaRPr lang="en-US" sz="1600" b="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  <a:p>
            <a:endParaRPr lang="en-US" sz="1200" b="0" dirty="0" smtClean="0">
              <a:ea typeface="Microsoft JhengHei" panose="020B0604030504040204" pitchFamily="34" charset="-120"/>
            </a:endParaRPr>
          </a:p>
          <a:p>
            <a:endParaRPr lang="en-US" sz="1600" b="0" i="1" dirty="0" smtClean="0">
              <a:solidFill>
                <a:srgbClr val="00B050"/>
              </a:solidFill>
              <a:ea typeface="Microsoft JhengHei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b="0" i="1" dirty="0" smtClean="0">
                <a:solidFill>
                  <a:srgbClr val="00B05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Address-of </a:t>
            </a:r>
            <a:r>
              <a:rPr lang="en-US" b="0" i="1" dirty="0">
                <a:solidFill>
                  <a:srgbClr val="00B05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&amp; </a:t>
            </a:r>
            <a:r>
              <a:rPr lang="en-US" b="0" i="1" dirty="0" smtClean="0">
                <a:ea typeface="Microsoft JhengHei" panose="020B0604030504040204" pitchFamily="34" charset="-120"/>
                <a:sym typeface="Wingdings" panose="05000000000000000000" pitchFamily="2" charset="2"/>
              </a:rPr>
              <a:t>/ </a:t>
            </a:r>
            <a:r>
              <a:rPr lang="en-US" b="0" i="1" dirty="0" smtClean="0">
                <a:solidFill>
                  <a:srgbClr val="7030A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dereference*</a:t>
            </a:r>
            <a:r>
              <a:rPr lang="en-US" b="0" i="1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b="0" dirty="0">
                <a:ea typeface="Microsoft JhengHei" panose="020B0604030504040204" pitchFamily="34" charset="-120"/>
                <a:sym typeface="Wingdings" panose="05000000000000000000" pitchFamily="2" charset="2"/>
              </a:rPr>
              <a:t>are the open/close parentheses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9" name="Curved Connector 18"/>
          <p:cNvCxnSpPr/>
          <p:nvPr/>
        </p:nvCxnSpPr>
        <p:spPr>
          <a:xfrm rot="16200000" flipH="1">
            <a:off x="5679667" y="-239522"/>
            <a:ext cx="87844" cy="4847416"/>
          </a:xfrm>
          <a:prstGeom prst="curvedConnector3">
            <a:avLst>
              <a:gd name="adj1" fmla="val -532111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212799"/>
            <a:ext cx="8119872" cy="82296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Wide Range of </a:t>
            </a:r>
            <a:r>
              <a:rPr lang="en-US" dirty="0" smtClean="0"/>
              <a:t>Applications (Cont.)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165" y="4820253"/>
            <a:ext cx="505010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900" dirty="0" err="1"/>
              <a:t>Sridharan</a:t>
            </a:r>
            <a:r>
              <a:rPr lang="en-US" sz="900" dirty="0"/>
              <a:t> and </a:t>
            </a:r>
            <a:r>
              <a:rPr lang="en-US" sz="900" dirty="0" err="1"/>
              <a:t>Bodik</a:t>
            </a:r>
            <a:r>
              <a:rPr lang="en-US" sz="900" dirty="0"/>
              <a:t>, Refinement-based context-sensitive </a:t>
            </a:r>
            <a:r>
              <a:rPr lang="en-US" sz="900" dirty="0" err="1"/>
              <a:t>pointsto</a:t>
            </a:r>
            <a:r>
              <a:rPr lang="en-US" sz="900" dirty="0"/>
              <a:t> analysis for Java, </a:t>
            </a:r>
            <a:r>
              <a:rPr lang="en-US" sz="900" i="1" dirty="0"/>
              <a:t>PLDI</a:t>
            </a:r>
            <a:r>
              <a:rPr lang="en-US" sz="900" dirty="0"/>
              <a:t>, </a:t>
            </a:r>
            <a:r>
              <a:rPr lang="en-US" sz="900" dirty="0" smtClean="0"/>
              <a:t>2006</a:t>
            </a:r>
          </a:p>
          <a:p>
            <a:r>
              <a:rPr lang="en-US" sz="900" dirty="0" err="1"/>
              <a:t>Zheng</a:t>
            </a:r>
            <a:r>
              <a:rPr lang="en-US" sz="900" dirty="0"/>
              <a:t> and </a:t>
            </a:r>
            <a:r>
              <a:rPr lang="en-US" sz="900" dirty="0" err="1"/>
              <a:t>Rugina</a:t>
            </a:r>
            <a:r>
              <a:rPr lang="en-US" sz="900" dirty="0"/>
              <a:t>, Demand-driven alias analysis for C, </a:t>
            </a:r>
            <a:r>
              <a:rPr lang="en-US" sz="900" i="1" dirty="0"/>
              <a:t>POPL</a:t>
            </a:r>
            <a:r>
              <a:rPr lang="en-US" sz="900" dirty="0"/>
              <a:t>, 2008</a:t>
            </a:r>
          </a:p>
          <a:p>
            <a:endParaRPr lang="en-US" sz="900" dirty="0"/>
          </a:p>
        </p:txBody>
      </p:sp>
      <p:sp>
        <p:nvSpPr>
          <p:cNvPr id="23" name="Oval 22"/>
          <p:cNvSpPr/>
          <p:nvPr/>
        </p:nvSpPr>
        <p:spPr>
          <a:xfrm>
            <a:off x="3111994" y="2182706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4760802" y="2182706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6375089" y="2199851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c</a:t>
            </a:r>
          </a:p>
        </p:txBody>
      </p:sp>
      <p:cxnSp>
        <p:nvCxnSpPr>
          <p:cNvPr id="26" name="Curved Connector 25"/>
          <p:cNvCxnSpPr>
            <a:stCxn id="23" idx="0"/>
            <a:endCxn id="24" idx="0"/>
          </p:cNvCxnSpPr>
          <p:nvPr/>
        </p:nvCxnSpPr>
        <p:spPr>
          <a:xfrm rot="5400000" flipH="1" flipV="1">
            <a:off x="4102133" y="1358302"/>
            <a:ext cx="12700" cy="1648808"/>
          </a:xfrm>
          <a:prstGeom prst="curvedConnector3">
            <a:avLst>
              <a:gd name="adj1" fmla="val 180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87450" y="1305557"/>
            <a:ext cx="69246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Alias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3512" y="2238710"/>
            <a:ext cx="78277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B05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&amp;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6413" y="2242563"/>
            <a:ext cx="81362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i="1" dirty="0">
                <a:solidFill>
                  <a:srgbClr val="7030A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*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8817" y="2825017"/>
            <a:ext cx="1756373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Alias  Assign</a:t>
            </a:r>
            <a:r>
              <a:rPr lang="en-US" sz="1600" baseline="300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+</a:t>
            </a:r>
            <a:endParaRPr lang="en-US" sz="1600" baseline="300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9468" y="1997244"/>
            <a:ext cx="2153416" cy="10541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b = </a:t>
            </a:r>
            <a:r>
              <a:rPr lang="en-US" sz="1600" i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&amp; </a:t>
            </a:r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a;</a:t>
            </a:r>
            <a:r>
              <a:rPr lang="en-US" sz="1600" i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// </a:t>
            </a:r>
            <a:r>
              <a:rPr lang="en-US" sz="1600" i="1" dirty="0">
                <a:solidFill>
                  <a:srgbClr val="00B05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Address-of</a:t>
            </a:r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c = b</a:t>
            </a:r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;</a:t>
            </a:r>
          </a:p>
          <a:p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d = *c;  </a:t>
            </a:r>
            <a:r>
              <a:rPr lang="en-US" sz="1600" i="1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// </a:t>
            </a:r>
            <a:r>
              <a:rPr lang="en-US" sz="1600" i="1" dirty="0">
                <a:solidFill>
                  <a:srgbClr val="7030A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Dereference </a:t>
            </a:r>
          </a:p>
          <a:p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48716" y="2203704"/>
            <a:ext cx="331470" cy="3543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dirty="0">
                <a:ea typeface="Microsoft JhengHei" panose="020B0604030504040204" pitchFamily="34" charset="-120"/>
              </a:rPr>
              <a:t>d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7334653" y="1401318"/>
            <a:ext cx="17145" cy="1614287"/>
          </a:xfrm>
          <a:prstGeom prst="curvedConnector3">
            <a:avLst>
              <a:gd name="adj1" fmla="val -1000000"/>
            </a:avLst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4" idx="0"/>
            <a:endCxn id="25" idx="0"/>
          </p:cNvCxnSpPr>
          <p:nvPr/>
        </p:nvCxnSpPr>
        <p:spPr>
          <a:xfrm rot="16200000" flipH="1">
            <a:off x="5725108" y="1384135"/>
            <a:ext cx="17145" cy="1614287"/>
          </a:xfrm>
          <a:prstGeom prst="curvedConnector3">
            <a:avLst>
              <a:gd name="adj1" fmla="val -1000000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99361" y="3030440"/>
            <a:ext cx="334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              </a:t>
            </a:r>
            <a:r>
              <a:rPr lang="en-US" sz="2400" baseline="30000" dirty="0">
                <a:solidFill>
                  <a:srgbClr val="0070C0"/>
                </a:solidFill>
                <a:latin typeface="Constantia" panose="02030602050306030303" pitchFamily="18" charset="0"/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| </a:t>
            </a:r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en-US" sz="1600" i="1" dirty="0" smtClean="0">
                <a:solidFill>
                  <a:srgbClr val="00B05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&amp;</a:t>
            </a:r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   </a:t>
            </a:r>
            <a:r>
              <a:rPr lang="en-US" sz="1600" dirty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Alias </a:t>
            </a:r>
            <a:r>
              <a:rPr lang="en-US" sz="1600" i="1" dirty="0">
                <a:solidFill>
                  <a:srgbClr val="7030A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*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6748" y="2242563"/>
            <a:ext cx="81362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ea typeface="Microsoft JhengHei" panose="020B0604030504040204" pitchFamily="34" charset="-120"/>
                <a:sym typeface="Wingdings" panose="05000000000000000000" pitchFamily="2" charset="2"/>
              </a:rPr>
              <a:t>Alias</a:t>
            </a:r>
            <a:endParaRPr lang="en-US" sz="1600" dirty="0">
              <a:solidFill>
                <a:srgbClr val="0070C0"/>
              </a:solidFill>
              <a:ea typeface="Microsoft JhengHei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145685"/>
      </p:ext>
    </p:extLst>
  </p:cSld>
  <p:clrMapOvr>
    <a:masterClrMapping/>
  </p:clrMapOvr>
  <p:transition xmlns:p14="http://schemas.microsoft.com/office/powerpoint/2010/main" advTm="215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/>
      <p:bldP spid="32" grpId="0"/>
      <p:bldP spid="33" grpId="0"/>
      <p:bldP spid="34" grpId="0"/>
      <p:bldP spid="16" grpId="0" animBg="1"/>
      <p:bldP spid="21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Dynamic Transitive Closure </a:t>
            </a:r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64" y="987552"/>
            <a:ext cx="8119872" cy="3385542"/>
          </a:xfrm>
        </p:spPr>
        <p:txBody>
          <a:bodyPr/>
          <a:lstStyle/>
          <a:p>
            <a:r>
              <a:rPr lang="en-US" b="0" dirty="0">
                <a:solidFill>
                  <a:schemeClr val="accent1"/>
                </a:solidFill>
                <a:ea typeface="Microsoft JhengHei" panose="020B0604030504040204" pitchFamily="34" charset="-120"/>
              </a:rPr>
              <a:t>Traditional</a:t>
            </a:r>
            <a:r>
              <a:rPr lang="en-US" b="0" dirty="0">
                <a:solidFill>
                  <a:srgbClr val="C00000"/>
                </a:solidFill>
                <a:ea typeface="Microsoft JhengHei" panose="020B0604030504040204" pitchFamily="34" charset="-120"/>
              </a:rPr>
              <a:t> </a:t>
            </a:r>
            <a:r>
              <a:rPr lang="en-US" b="0" dirty="0">
                <a:solidFill>
                  <a:srgbClr val="AD0101"/>
                </a:solidFill>
                <a:ea typeface="Microsoft JhengHei" panose="020B0604030504040204" pitchFamily="34" charset="-120"/>
              </a:rPr>
              <a:t>Approach</a:t>
            </a:r>
            <a:r>
              <a:rPr lang="en-US" b="0" dirty="0">
                <a:ea typeface="Microsoft JhengHei" panose="020B0604030504040204" pitchFamily="34" charset="-120"/>
              </a:rPr>
              <a:t>: </a:t>
            </a:r>
            <a:r>
              <a:rPr lang="en-US" b="0" dirty="0" smtClean="0">
                <a:ea typeface="Microsoft JhengHei" panose="020B0604030504040204" pitchFamily="34" charset="-120"/>
              </a:rPr>
              <a:t>a </a:t>
            </a:r>
            <a:r>
              <a:rPr lang="en-US" b="0" dirty="0" err="1">
                <a:ea typeface="Microsoft JhengHei" panose="020B0604030504040204" pitchFamily="34" charset="-120"/>
              </a:rPr>
              <a:t>worklist</a:t>
            </a:r>
            <a:r>
              <a:rPr lang="en-US" b="0" dirty="0">
                <a:ea typeface="Microsoft JhengHei" panose="020B0604030504040204" pitchFamily="34" charset="-120"/>
              </a:rPr>
              <a:t>-based </a:t>
            </a:r>
            <a:r>
              <a:rPr lang="en-US" b="0" dirty="0" smtClean="0">
                <a:ea typeface="Microsoft JhengHei" panose="020B0604030504040204" pitchFamily="34" charset="-120"/>
              </a:rPr>
              <a:t>algorithm </a:t>
            </a:r>
          </a:p>
          <a:p>
            <a:pPr lvl="1"/>
            <a:r>
              <a:rPr lang="en-US" b="0" dirty="0" smtClean="0">
                <a:ea typeface="Microsoft JhengHei" panose="020B0604030504040204" pitchFamily="34" charset="-120"/>
              </a:rPr>
              <a:t>the </a:t>
            </a:r>
            <a:r>
              <a:rPr lang="en-US" b="0" dirty="0" err="1">
                <a:ea typeface="Microsoft JhengHei" panose="020B0604030504040204" pitchFamily="34" charset="-120"/>
              </a:rPr>
              <a:t>worklist</a:t>
            </a:r>
            <a:r>
              <a:rPr lang="en-US" b="0" dirty="0">
                <a:ea typeface="Microsoft JhengHei" panose="020B0604030504040204" pitchFamily="34" charset="-120"/>
              </a:rPr>
              <a:t> contains reachable </a:t>
            </a:r>
            <a:r>
              <a:rPr lang="en-US" b="0" dirty="0" smtClean="0">
                <a:ea typeface="Microsoft JhengHei" panose="020B0604030504040204" pitchFamily="34" charset="-120"/>
              </a:rPr>
              <a:t>vertices</a:t>
            </a:r>
            <a:endParaRPr lang="en-US" b="0" dirty="0"/>
          </a:p>
          <a:p>
            <a:pPr lvl="1"/>
            <a:r>
              <a:rPr lang="en-US" b="0" dirty="0" smtClean="0">
                <a:ea typeface="Microsoft JhengHei" panose="020B0604030504040204" pitchFamily="34" charset="-120"/>
              </a:rPr>
              <a:t>no </a:t>
            </a:r>
            <a:r>
              <a:rPr lang="en-US" b="0" dirty="0">
                <a:ea typeface="Microsoft JhengHei" panose="020B0604030504040204" pitchFamily="34" charset="-120"/>
              </a:rPr>
              <a:t>transitive edges are added </a:t>
            </a:r>
            <a:r>
              <a:rPr lang="en-US" b="0" dirty="0" smtClean="0">
                <a:ea typeface="Microsoft JhengHei" panose="020B0604030504040204" pitchFamily="34" charset="-120"/>
              </a:rPr>
              <a:t>physically</a:t>
            </a:r>
          </a:p>
          <a:p>
            <a:r>
              <a:rPr lang="en-US" b="0" dirty="0">
                <a:solidFill>
                  <a:srgbClr val="AD0101"/>
                </a:solidFill>
                <a:ea typeface="Microsoft JhengHei" panose="020B0604030504040204" pitchFamily="34" charset="-120"/>
              </a:rPr>
              <a:t>Problem</a:t>
            </a:r>
            <a:r>
              <a:rPr lang="en-US" b="0" dirty="0">
                <a:ea typeface="Microsoft JhengHei" panose="020B0604030504040204" pitchFamily="34" charset="-120"/>
              </a:rPr>
              <a:t>:  embarrassingly sequential and </a:t>
            </a:r>
            <a:r>
              <a:rPr lang="en-US" b="0" dirty="0" err="1" smtClean="0">
                <a:ea typeface="Microsoft JhengHei" panose="020B0604030504040204" pitchFamily="34" charset="-120"/>
              </a:rPr>
              <a:t>unscalable</a:t>
            </a:r>
            <a:endParaRPr lang="en-US" b="0" dirty="0" smtClean="0">
              <a:ea typeface="Microsoft JhengHei" panose="020B0604030504040204" pitchFamily="34" charset="-12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63" y="64932"/>
            <a:ext cx="786791" cy="87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229202"/>
      </p:ext>
    </p:extLst>
  </p:cSld>
  <p:clrMapOvr>
    <a:masterClrMapping/>
  </p:clrMapOvr>
  <p:transition xmlns:p14="http://schemas.microsoft.com/office/powerpoint/2010/main" advTm="89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 (Arial 38pt bold)&amp;quot;&quot;/&gt;&lt;property id=&quot;20307&quot; value=&quot;262&quot;/&gt;&lt;/object&gt;&lt;object type=&quot;3&quot; unique_id=&quot;10005&quot;&gt;&lt;property id=&quot;20148&quot; value=&quot;5&quot;/&gt;&lt;property id=&quot;20300&quot; value=&quot;Slide 2 - &amp;quot;One-Line Title Slide (Arial 32pt bold)&amp;quot;&quot;/&gt;&lt;property id=&quot;20307&quot; value=&quot;263&quot;/&gt;&lt;/object&gt;&lt;object type=&quot;3&quot; unique_id=&quot;10006&quot;&gt;&lt;property id=&quot;20148&quot; value=&quot;5&quot;/&gt;&lt;property id=&quot;20300&quot; value=&quot;Slide 3 - &amp;quot;Two-Line Title Slide With &amp;#x0D;&amp;#x0A;a Subtitle Placeholder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Single Photo Treatment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Two-Content Subtitle Layout&amp;quot;&quot;/&gt;&lt;property id=&quot;20307&quot; value=&quot;285&quot;/&gt;&lt;/object&gt;&lt;object type=&quot;3&quot; unique_id=&quot;10010&quot;&gt;&lt;property id=&quot;20148&quot; value=&quot;5&quot;/&gt;&lt;property id=&quot;20300&quot; value=&quot;Slide 7 - &amp;quot;Table Example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Pie Chart Example&amp;quot;&quot;/&gt;&lt;property id=&quot;20307&quot; value=&quot;283&quot;/&gt;&lt;/object&gt;&lt;object type=&quot;3&quot; unique_id=&quot;10012&quot;&gt;&lt;property id=&quot;20148&quot; value=&quot;5&quot;/&gt;&lt;property id=&quot;20300&quot; value=&quot;Slide 9 - &amp;quot;Pie Chart Example&amp;quot;&quot;/&gt;&lt;property id=&quot;20307&quot; value=&quot;300&quot;/&gt;&lt;/object&gt;&lt;object type=&quot;3&quot; unique_id=&quot;10013&quot;&gt;&lt;property id=&quot;20148&quot; value=&quot;5&quot;/&gt;&lt;property id=&quot;20300&quot; value=&quot;Slide 10 - &amp;quot;Column Chart Example&amp;quot;&quot;/&gt;&lt;property id=&quot;20307&quot; value=&quot;279&quot;/&gt;&lt;/object&gt;&lt;object type=&quot;3&quot; unique_id=&quot;10014&quot;&gt;&lt;property id=&quot;20148&quot; value=&quot;5&quot;/&gt;&lt;property id=&quot;20300&quot; value=&quot;Slide 11 - &amp;quot;Line Chart Example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Presentation Master Color Palette&amp;quot;&quot;/&gt;&lt;property id=&quot;20307&quot; value=&quot;287&quot;/&gt;&lt;/object&gt;&lt;object type=&quot;3&quot; unique_id=&quot;10018&quot;&gt;&lt;property id=&quot;20148&quot; value=&quot;5&quot;/&gt;&lt;property id=&quot;20300&quot; value=&quot;Slide 15 - &amp;quot;Working With the Amgen Color Palette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Formatting Slides&amp;quot;&quot;/&gt;&lt;property id=&quot;20307&quot; value=&quot;298&quot;/&gt;&lt;/object&gt;&lt;object type=&quot;3&quot; unique_id=&quot;10020&quot;&gt;&lt;property id=&quot;20148&quot; value=&quot;5&quot;/&gt;&lt;property id=&quot;20300&quot; value=&quot;Slide 17 - &amp;quot;Selecting Objects&amp;quot;&quot;/&gt;&lt;property id=&quot;20307&quot; value=&quot;296&quot;/&gt;&lt;/object&gt;&lt;object type=&quot;3&quot; unique_id=&quot;10021&quot;&gt;&lt;property id=&quot;20148&quot; value=&quot;5&quot;/&gt;&lt;property id=&quot;20300&quot; value=&quot;Slide 18 - &amp;quot;Working With Objects&amp;quot;&quot;/&gt;&lt;property id=&quot;20307&quot; value=&quot;293&quot;/&gt;&lt;/object&gt;&lt;object type=&quot;3&quot; unique_id=&quot;10022&quot;&gt;&lt;property id=&quot;20148&quot; value=&quot;5&quot;/&gt;&lt;property id=&quot;20300&quot; value=&quot;Slide 19 - &amp;quot;Adjusting Tables&amp;quot;&quot;/&gt;&lt;property id=&quot;20307&quot; value=&quot;297&quot;/&gt;&lt;/object&gt;&lt;object type=&quot;3&quot; unique_id=&quot;10023&quot;&gt;&lt;property id=&quot;20148&quot; value=&quot;5&quot;/&gt;&lt;property id=&quot;20300&quot; value=&quot;Slide 20 - &amp;quot;Streamlining Objects&amp;quot;&quot;/&gt;&lt;property id=&quot;20307&quot; value=&quot;294&quot;/&gt;&lt;/object&gt;&lt;object type=&quot;3&quot; unique_id=&quot;10707&quot;&gt;&lt;property id=&quot;20148&quot; value=&quot;5&quot;/&gt;&lt;property id=&quot;20300&quot; value=&quot;Slide 5 - &amp;quot;Photo Treatment With Label&amp;quot;&quot;/&gt;&lt;property id=&quot;20307&quot; value=&quot;303&quot;/&gt;&lt;/object&gt;&lt;object type=&quot;3&quot; unique_id=&quot;10752&quot;&gt;&lt;property id=&quot;20148&quot; value=&quot;5&quot;/&gt;&lt;property id=&quot;20300&quot; value=&quot;Slide 13 - &amp;quot;We Adapted Our Plan Swiftly&amp;quot;&quot;/&gt;&lt;property id=&quot;20307&quot; value=&quot;304&quot;/&gt;&lt;/object&gt;&lt;object type=&quot;3&quot; unique_id=&quot;10753&quot;&gt;&lt;property id=&quot;20148&quot; value=&quot;5&quot;/&gt;&lt;property id=&quot;20300&quot; value=&quot;Slide 14 - &amp;quot;Our Strategy Positions Us Well&amp;quot;&quot;/&gt;&lt;property id=&quot;20307&quot; value=&quot;305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3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4.4|5.2|1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3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7|12.2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2|0.1|0.3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heme/theme1.xml><?xml version="1.0" encoding="utf-8"?>
<a:theme xmlns:a="http://schemas.openxmlformats.org/drawingml/2006/main" name="2014 Amgen Corporate Template_16x9_INTERN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</a:spDef>
    <a:lnDef>
      <a:spPr>
        <a:ln w="28575" cap="rnd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mgen Theme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7CC2"/>
      </a:hlink>
      <a:folHlink>
        <a:srgbClr val="81B5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ink to a Document" ma:contentTypeID="0x01010A00AAC0ECC9E50CAD42A36D9390CB0E3E2A0087D6DCAC71986D4AACC12D846EADF450" ma:contentTypeVersion="1" ma:contentTypeDescription="Create a link to a document in a different location." ma:contentTypeScope="" ma:versionID="9de677525863e11bc3748144ef60f621">
  <xsd:schema xmlns:xsd="http://www.w3.org/2001/XMLSchema" xmlns:xs="http://www.w3.org/2001/XMLSchema" xmlns:p="http://schemas.microsoft.com/office/2006/metadata/properties" xmlns:ns1="http://schemas.microsoft.com/sharepoint/v3" xmlns:ns2="39b91340-540f-4ce1-a303-61a708f507e8" xmlns:ns3="7e567ca9-0403-4824-87ec-8a351a935572" targetNamespace="http://schemas.microsoft.com/office/2006/metadata/properties" ma:root="true" ma:fieldsID="9f37b464f3619a8bb72d10782f712ead" ns1:_="" ns2:_="" ns3:_="">
    <xsd:import namespace="http://schemas.microsoft.com/sharepoint/v3"/>
    <xsd:import namespace="39b91340-540f-4ce1-a303-61a708f507e8"/>
    <xsd:import namespace="7e567ca9-0403-4824-87ec-8a351a935572"/>
    <xsd:element name="properties">
      <xsd:complexType>
        <xsd:sequence>
          <xsd:element name="documentManagement">
            <xsd:complexType>
              <xsd:all>
                <xsd:element ref="ns1:URL"/>
                <xsd:element ref="ns2:Notes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7" ma:displayName="URL" ma:internalName="URL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91340-540f-4ce1-a303-61a708f507e8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67ca9-0403-4824-87ec-8a351a935572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39b91340-540f-4ce1-a303-61a708f507e8" xsi:nil="true"/>
    <URL xmlns="http://schemas.microsoft.com/sharepoint/v3">
      <Url>https://myteams.amgen.com/sites/CorpCommPhil/DepartmentDocuments/Forms/AllItems.aspx?RootFolder=%2fsites%2fCorpCommPhil%2fDepartmentDocuments%2fCorporate%20Materials&amp;FolderCTID=0x012000820D6BDF252E274B8C5F2E6488FD7A8E&amp;View=%7bAA7E0F30%2d377E%2d4CE8%2dA392</Url>
      <Description>2014 Amgen Corporate Template_16x9_INTERNAL</Description>
    </URL>
    <_dlc_DocId xmlns="7e567ca9-0403-4824-87ec-8a351a935572">X7KFCPD7EWT5-6-606</_dlc_DocId>
    <_dlc_DocIdUrl xmlns="7e567ca9-0403-4824-87ec-8a351a935572">
      <Url>https://myteams.amgen.com/sites/CorpCommPhil/_layouts/DocIdRedir.aspx?ID=X7KFCPD7EWT5-6-606</Url>
      <Description>X7KFCPD7EWT5-6-606</Description>
    </_dlc_DocIdUrl>
  </documentManagement>
</p:properties>
</file>

<file path=customXml/itemProps1.xml><?xml version="1.0" encoding="utf-8"?>
<ds:datastoreItem xmlns:ds="http://schemas.openxmlformats.org/officeDocument/2006/customXml" ds:itemID="{C38689B8-4F9B-4AFF-A828-47D53E145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3FED0-5D31-4EFD-94C1-16E709E289E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D5B95A1-C72E-4C55-9622-549DCEFB7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b91340-540f-4ce1-a303-61a708f507e8"/>
    <ds:schemaRef ds:uri="7e567ca9-0403-4824-87ec-8a351a935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FA24266-95AD-49B3-8565-29077593085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39b91340-540f-4ce1-a303-61a708f507e8"/>
    <ds:schemaRef ds:uri="http://purl.org/dc/elements/1.1/"/>
    <ds:schemaRef ds:uri="7e567ca9-0403-4824-87ec-8a351a935572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 Amgen Corporate Template_16x9_INTERNAL</Template>
  <TotalTime>0</TotalTime>
  <Words>866</Words>
  <Application>Microsoft Macintosh PowerPoint</Application>
  <PresentationFormat>On-screen Show (16:9)</PresentationFormat>
  <Paragraphs>211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2014 Amgen Corporate Template_16x9_INTERNAL</vt:lpstr>
      <vt:lpstr>Graspan: A Single-Machine Disk-based Graph System for Inter-proecedural Static Analysis</vt:lpstr>
      <vt:lpstr>PowerPoint Presentation</vt:lpstr>
      <vt:lpstr>Intimacy Between Systems and App. Areas</vt:lpstr>
      <vt:lpstr>Where Is PL’s Position in Big Data?  -- Another Source of Big Data</vt:lpstr>
      <vt:lpstr>Treating Static Analysis as Big Data Problem</vt:lpstr>
      <vt:lpstr>Context-Free Language (CFL) Reachability</vt:lpstr>
      <vt:lpstr>A Wide Range of Applications</vt:lpstr>
      <vt:lpstr>A Wide Range of Applications (Cont.)</vt:lpstr>
      <vt:lpstr>A Dynamic Transitive Closure Problem</vt:lpstr>
      <vt:lpstr>No Worry About Memory Blowup</vt:lpstr>
      <vt:lpstr>Turning Big Code Analysis into Big Data Analytics</vt:lpstr>
      <vt:lpstr> Graspan: A Graph System for Interprocedural Static Analysis of Large Programs</vt:lpstr>
      <vt:lpstr>How It Works?</vt:lpstr>
      <vt:lpstr>Granspan Design</vt:lpstr>
      <vt:lpstr>Computation Occurs in Supersteps</vt:lpstr>
      <vt:lpstr>Each Superstep Loads Two Partitions</vt:lpstr>
      <vt:lpstr>Each Superstep Loads Two Partitions</vt:lpstr>
      <vt:lpstr>Post-Processing</vt:lpstr>
      <vt:lpstr>What We Have Analyzed</vt:lpstr>
      <vt:lpstr> Evaluation Questions and Answers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2017-02-27T18:23:12Z</dcterms:created>
  <dcterms:modified xsi:type="dcterms:W3CDTF">2017-03-31T00:30:20Z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0x01010A00AAC0ECC9E50CAD42A36D9390CB0E3E2A0087D6DCAC71986D4AACC12D846EADF450</vt:lpwstr>
  </property>
  <property fmtid="{D5CDD505-2E9C-101B-9397-08002B2CF9AE}" pid="3" name="_dlc_DocIdItemGuid">
    <vt:lpwstr>7d5b9460-de5b-4c75-8c25-40b90e56f741</vt:lpwstr>
  </property>
</Properties>
</file>