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87" r:id="rId4"/>
    <p:sldId id="262" r:id="rId5"/>
    <p:sldId id="281" r:id="rId6"/>
    <p:sldId id="282" r:id="rId7"/>
    <p:sldId id="277" r:id="rId8"/>
    <p:sldId id="263" r:id="rId9"/>
    <p:sldId id="291" r:id="rId10"/>
    <p:sldId id="293" r:id="rId11"/>
    <p:sldId id="266" r:id="rId12"/>
    <p:sldId id="280" r:id="rId13"/>
    <p:sldId id="292" r:id="rId14"/>
    <p:sldId id="294" r:id="rId15"/>
    <p:sldId id="295" r:id="rId16"/>
    <p:sldId id="270" r:id="rId17"/>
    <p:sldId id="271" r:id="rId18"/>
    <p:sldId id="273" r:id="rId19"/>
    <p:sldId id="274" r:id="rId20"/>
    <p:sldId id="286" r:id="rId21"/>
    <p:sldId id="297" r:id="rId22"/>
    <p:sldId id="296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hanh%20Nguyen\Documents\graph%20Facade%20Mai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nh\Downloads\graph%20Facade%20Mai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nh\Downloads\graph%20Facade%20Mai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Sheet2!$A$2</c:f>
              <c:strCache>
                <c:ptCount val="1"/>
                <c:pt idx="0">
                  <c:v>4G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Total time</c:v>
                </c:pt>
                <c:pt idx="1">
                  <c:v>Update time</c:v>
                </c:pt>
                <c:pt idx="2">
                  <c:v>Load time</c:v>
                </c:pt>
                <c:pt idx="3">
                  <c:v>GC time</c:v>
                </c:pt>
                <c:pt idx="4">
                  <c:v>Memory</c:v>
                </c:pt>
              </c:strCache>
            </c:strRef>
          </c:cat>
          <c:val>
            <c:numRef>
              <c:f>Sheet2!$B$2:$F$2</c:f>
              <c:numCache>
                <c:formatCode>General</c:formatCode>
                <c:ptCount val="5"/>
                <c:pt idx="0">
                  <c:v>0.69676023321513114</c:v>
                </c:pt>
                <c:pt idx="1">
                  <c:v>0.65546218487394403</c:v>
                </c:pt>
                <c:pt idx="2">
                  <c:v>0.71472581638941435</c:v>
                </c:pt>
                <c:pt idx="3">
                  <c:v>0.13291305489887162</c:v>
                </c:pt>
                <c:pt idx="4">
                  <c:v>1.3773461910220959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6G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Total time</c:v>
                </c:pt>
                <c:pt idx="1">
                  <c:v>Update time</c:v>
                </c:pt>
                <c:pt idx="2">
                  <c:v>Load time</c:v>
                </c:pt>
                <c:pt idx="3">
                  <c:v>GC time</c:v>
                </c:pt>
                <c:pt idx="4">
                  <c:v>Memory</c:v>
                </c:pt>
              </c:strCache>
            </c:strRef>
          </c:cat>
          <c:val>
            <c:numRef>
              <c:f>Sheet2!$B$3:$F$3</c:f>
              <c:numCache>
                <c:formatCode>General</c:formatCode>
                <c:ptCount val="5"/>
                <c:pt idx="0">
                  <c:v>0.73417883679221163</c:v>
                </c:pt>
                <c:pt idx="1">
                  <c:v>0.74755043227665763</c:v>
                </c:pt>
                <c:pt idx="2">
                  <c:v>0.69485481406012117</c:v>
                </c:pt>
                <c:pt idx="3">
                  <c:v>0.18252499074416981</c:v>
                </c:pt>
                <c:pt idx="4">
                  <c:v>0.93696794334881661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8G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Total time</c:v>
                </c:pt>
                <c:pt idx="1">
                  <c:v>Update time</c:v>
                </c:pt>
                <c:pt idx="2">
                  <c:v>Load time</c:v>
                </c:pt>
                <c:pt idx="3">
                  <c:v>GC time</c:v>
                </c:pt>
                <c:pt idx="4">
                  <c:v>Memory</c:v>
                </c:pt>
              </c:strCache>
            </c:strRef>
          </c:cat>
          <c:val>
            <c:numRef>
              <c:f>Sheet2!$B$4:$F$4</c:f>
              <c:numCache>
                <c:formatCode>General</c:formatCode>
                <c:ptCount val="5"/>
                <c:pt idx="0">
                  <c:v>0.7662902388369679</c:v>
                </c:pt>
                <c:pt idx="1">
                  <c:v>0.76284233900814646</c:v>
                </c:pt>
                <c:pt idx="2">
                  <c:v>0.74345283498601566</c:v>
                </c:pt>
                <c:pt idx="3">
                  <c:v>0.15830968148849101</c:v>
                </c:pt>
                <c:pt idx="4">
                  <c:v>0.7243854636473116</c:v>
                </c:pt>
              </c:numCache>
            </c:numRef>
          </c:val>
        </c:ser>
        <c:shape val="box"/>
        <c:axId val="51931392"/>
        <c:axId val="51933184"/>
        <c:axId val="0"/>
      </c:bar3DChart>
      <c:catAx>
        <c:axId val="519313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1933184"/>
        <c:crosses val="autoZero"/>
        <c:auto val="1"/>
        <c:lblAlgn val="ctr"/>
        <c:lblOffset val="100"/>
      </c:catAx>
      <c:valAx>
        <c:axId val="51933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1931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Sheet3!$A$2</c:f>
              <c:strCache>
                <c:ptCount val="1"/>
                <c:pt idx="0">
                  <c:v>4G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Total time</c:v>
                </c:pt>
                <c:pt idx="1">
                  <c:v>Update time</c:v>
                </c:pt>
                <c:pt idx="2">
                  <c:v>Load time</c:v>
                </c:pt>
                <c:pt idx="3">
                  <c:v>GC time</c:v>
                </c:pt>
                <c:pt idx="4">
                  <c:v>Memory</c:v>
                </c:pt>
              </c:strCache>
            </c:strRef>
          </c:cat>
          <c:val>
            <c:numRef>
              <c:f>Sheet3!$B$2:$F$2</c:f>
              <c:numCache>
                <c:formatCode>General</c:formatCode>
                <c:ptCount val="5"/>
                <c:pt idx="0">
                  <c:v>0.92676425606292334</c:v>
                </c:pt>
                <c:pt idx="1">
                  <c:v>0.90570984657215514</c:v>
                </c:pt>
                <c:pt idx="2">
                  <c:v>0.8832842931203585</c:v>
                </c:pt>
                <c:pt idx="3">
                  <c:v>0.25633232016210739</c:v>
                </c:pt>
                <c:pt idx="4">
                  <c:v>1.3680715544111681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6G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Total time</c:v>
                </c:pt>
                <c:pt idx="1">
                  <c:v>Update time</c:v>
                </c:pt>
                <c:pt idx="2">
                  <c:v>Load time</c:v>
                </c:pt>
                <c:pt idx="3">
                  <c:v>GC time</c:v>
                </c:pt>
                <c:pt idx="4">
                  <c:v>Memory</c:v>
                </c:pt>
              </c:strCache>
            </c:strRef>
          </c:cat>
          <c:val>
            <c:numRef>
              <c:f>Sheet3!$B$3:$F$3</c:f>
              <c:numCache>
                <c:formatCode>General</c:formatCode>
                <c:ptCount val="5"/>
                <c:pt idx="0">
                  <c:v>0.95440377593730052</c:v>
                </c:pt>
                <c:pt idx="1">
                  <c:v>0.94648895961806245</c:v>
                </c:pt>
                <c:pt idx="2">
                  <c:v>0.89974219421369261</c:v>
                </c:pt>
                <c:pt idx="3">
                  <c:v>0.2746518105849583</c:v>
                </c:pt>
                <c:pt idx="4">
                  <c:v>0.92184879075299642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8G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Total time</c:v>
                </c:pt>
                <c:pt idx="1">
                  <c:v>Update time</c:v>
                </c:pt>
                <c:pt idx="2">
                  <c:v>Load time</c:v>
                </c:pt>
                <c:pt idx="3">
                  <c:v>GC time</c:v>
                </c:pt>
                <c:pt idx="4">
                  <c:v>Memory</c:v>
                </c:pt>
              </c:strCache>
            </c:strRef>
          </c:cat>
          <c:val>
            <c:numRef>
              <c:f>Sheet3!$B$4:$F$4</c:f>
              <c:numCache>
                <c:formatCode>General</c:formatCode>
                <c:ptCount val="5"/>
                <c:pt idx="0">
                  <c:v>0.94427098926478781</c:v>
                </c:pt>
                <c:pt idx="1">
                  <c:v>0.93635844748859176</c:v>
                </c:pt>
                <c:pt idx="2">
                  <c:v>0.85544195677494494</c:v>
                </c:pt>
                <c:pt idx="3">
                  <c:v>0.23020594965675056</c:v>
                </c:pt>
                <c:pt idx="4">
                  <c:v>0.72057440196230149</c:v>
                </c:pt>
              </c:numCache>
            </c:numRef>
          </c:val>
        </c:ser>
        <c:shape val="box"/>
        <c:axId val="51963008"/>
        <c:axId val="51964544"/>
        <c:axId val="0"/>
      </c:bar3DChart>
      <c:catAx>
        <c:axId val="519630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1964544"/>
        <c:crosses val="autoZero"/>
        <c:auto val="1"/>
        <c:lblAlgn val="ctr"/>
        <c:lblOffset val="100"/>
      </c:catAx>
      <c:valAx>
        <c:axId val="51964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19630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8601387697824865E-2"/>
          <c:y val="2.5655597398151351E-2"/>
          <c:w val="0.9150361016193731"/>
          <c:h val="0.89336622078866013"/>
        </c:manualLayout>
      </c:layout>
      <c:scatterChart>
        <c:scatterStyle val="lineMarker"/>
        <c:ser>
          <c:idx val="0"/>
          <c:order val="0"/>
          <c:tx>
            <c:v>PR</c:v>
          </c:tx>
          <c:spPr>
            <a:ln w="28575">
              <a:noFill/>
            </a:ln>
          </c:spPr>
          <c:marker>
            <c:symbol val="diamond"/>
            <c:size val="9"/>
          </c:marker>
          <c:xVal>
            <c:numRef>
              <c:f>'C:\Users\Khanh Nguyen\Downloads\[throughput.xlsx]Sheet1'!$I$1:$I$5</c:f>
              <c:numCache>
                <c:formatCode>General</c:formatCode>
                <c:ptCount val="5"/>
                <c:pt idx="0">
                  <c:v>3</c:v>
                </c:pt>
                <c:pt idx="1">
                  <c:v>3.5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</c:numCache>
            </c:numRef>
          </c:xVal>
          <c:yVal>
            <c:numRef>
              <c:f>'C:\Users\Khanh Nguyen\Downloads\[throughput.xlsx]Sheet1'!$O$1:$O$5</c:f>
              <c:numCache>
                <c:formatCode>General</c:formatCode>
                <c:ptCount val="5"/>
                <c:pt idx="0">
                  <c:v>4.5362926090184521</c:v>
                </c:pt>
                <c:pt idx="1">
                  <c:v>4.9195651104442524</c:v>
                </c:pt>
                <c:pt idx="2">
                  <c:v>6.1842613023559556</c:v>
                </c:pt>
                <c:pt idx="3">
                  <c:v>7.1877807726863976</c:v>
                </c:pt>
                <c:pt idx="4">
                  <c:v>9.7352024922118119</c:v>
                </c:pt>
              </c:numCache>
            </c:numRef>
          </c:yVal>
        </c:ser>
        <c:ser>
          <c:idx val="3"/>
          <c:order val="1"/>
          <c:tx>
            <c:v>CC</c:v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0070C0"/>
              </a:solidFill>
            </c:spPr>
          </c:marker>
          <c:xVal>
            <c:numRef>
              <c:f>'C:\Users\Khanh Nguyen\Downloads\[throughput.xlsx]Sheet1'!$I$1:$I$5</c:f>
              <c:numCache>
                <c:formatCode>General</c:formatCode>
                <c:ptCount val="5"/>
                <c:pt idx="0">
                  <c:v>3</c:v>
                </c:pt>
                <c:pt idx="1">
                  <c:v>3.5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</c:numCache>
            </c:numRef>
          </c:xVal>
          <c:yVal>
            <c:numRef>
              <c:f>'C:\Users\Khanh Nguyen\Downloads\[throughput.xlsx]Sheet1'!$T$1:$T$5</c:f>
              <c:numCache>
                <c:formatCode>General</c:formatCode>
                <c:ptCount val="5"/>
                <c:pt idx="0">
                  <c:v>4.3084877208099845</c:v>
                </c:pt>
                <c:pt idx="1">
                  <c:v>4.3925702811244856</c:v>
                </c:pt>
                <c:pt idx="2">
                  <c:v>5.0423557886244454</c:v>
                </c:pt>
                <c:pt idx="3">
                  <c:v>5.6697377746279205</c:v>
                </c:pt>
                <c:pt idx="4">
                  <c:v>6.4154655489499746</c:v>
                </c:pt>
              </c:numCache>
            </c:numRef>
          </c:yVal>
        </c:ser>
        <c:ser>
          <c:idx val="1"/>
          <c:order val="2"/>
          <c:tx>
            <c:v>PR'</c:v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FF0000"/>
              </a:solidFill>
            </c:spPr>
          </c:marker>
          <c:xVal>
            <c:numRef>
              <c:f>'C:\Users\Khanh Nguyen\Downloads\[throughput.xlsx]Sheet1'!$I$1:$I$5</c:f>
              <c:numCache>
                <c:formatCode>General</c:formatCode>
                <c:ptCount val="5"/>
                <c:pt idx="0">
                  <c:v>3</c:v>
                </c:pt>
                <c:pt idx="1">
                  <c:v>3.5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</c:numCache>
            </c:numRef>
          </c:xVal>
          <c:yVal>
            <c:numRef>
              <c:f>'C:\Users\Khanh Nguyen\Downloads\[throughput.xlsx]Sheet1'!$N$1:$N$5</c:f>
              <c:numCache>
                <c:formatCode>General</c:formatCode>
                <c:ptCount val="5"/>
                <c:pt idx="0">
                  <c:v>8.7950747581354438</c:v>
                </c:pt>
                <c:pt idx="1">
                  <c:v>8.4418716835503069</c:v>
                </c:pt>
                <c:pt idx="2">
                  <c:v>9.3773443360840769</c:v>
                </c:pt>
                <c:pt idx="3">
                  <c:v>10.377480866519729</c:v>
                </c:pt>
                <c:pt idx="4">
                  <c:v>12.704327941051824</c:v>
                </c:pt>
              </c:numCache>
            </c:numRef>
          </c:yVal>
        </c:ser>
        <c:ser>
          <c:idx val="2"/>
          <c:order val="3"/>
          <c:tx>
            <c:v>CC'</c:v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C00000"/>
              </a:solidFill>
            </c:spPr>
          </c:marker>
          <c:xVal>
            <c:numRef>
              <c:f>'C:\Users\Khanh Nguyen\Downloads\[throughput.xlsx]Sheet1'!$I$1:$I$5</c:f>
              <c:numCache>
                <c:formatCode>General</c:formatCode>
                <c:ptCount val="5"/>
                <c:pt idx="0">
                  <c:v>3</c:v>
                </c:pt>
                <c:pt idx="1">
                  <c:v>3.5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</c:numCache>
            </c:numRef>
          </c:xVal>
          <c:yVal>
            <c:numRef>
              <c:f>'C:\Users\Khanh Nguyen\Downloads\[throughput.xlsx]Sheet1'!$R$1:$R$5</c:f>
              <c:numCache>
                <c:formatCode>General</c:formatCode>
                <c:ptCount val="5"/>
                <c:pt idx="0">
                  <c:v>5.1546568888552526</c:v>
                </c:pt>
                <c:pt idx="1">
                  <c:v>5.1460825813926494</c:v>
                </c:pt>
                <c:pt idx="2">
                  <c:v>5.6815405610861918</c:v>
                </c:pt>
                <c:pt idx="3">
                  <c:v>6.3960344586356355</c:v>
                </c:pt>
                <c:pt idx="4">
                  <c:v>6.7940936679047006</c:v>
                </c:pt>
              </c:numCache>
            </c:numRef>
          </c:yVal>
        </c:ser>
        <c:ser>
          <c:idx val="4"/>
          <c:order val="4"/>
          <c:spPr>
            <a:ln w="28575">
              <a:noFill/>
            </a:ln>
          </c:spPr>
          <c:marker>
            <c:symbol val="none"/>
          </c:marker>
          <c:trendline>
            <c:name>Throughput for P'</c:nam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xVal>
            <c:numRef>
              <c:f>'C:\Users\Khanh Nguyen\Downloads\[throughput.xlsx]Sheet1'!$I$1:$I$5</c:f>
              <c:numCache>
                <c:formatCode>General</c:formatCode>
                <c:ptCount val="5"/>
                <c:pt idx="0">
                  <c:v>3</c:v>
                </c:pt>
                <c:pt idx="1">
                  <c:v>3.5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</c:numCache>
            </c:numRef>
          </c:xVal>
          <c:yVal>
            <c:numRef>
              <c:f>'C:\Users\Khanh Nguyen\Downloads\[throughput.xlsx]Sheet1'!$P$9:$P$13</c:f>
              <c:numCache>
                <c:formatCode>General</c:formatCode>
                <c:ptCount val="5"/>
                <c:pt idx="0">
                  <c:v>6.9748658234953664</c:v>
                </c:pt>
                <c:pt idx="1">
                  <c:v>6.7939771324715323</c:v>
                </c:pt>
                <c:pt idx="2">
                  <c:v>7.5294424485851197</c:v>
                </c:pt>
                <c:pt idx="3">
                  <c:v>8.3867576625776508</c:v>
                </c:pt>
                <c:pt idx="4">
                  <c:v>9.7492108044783059</c:v>
                </c:pt>
              </c:numCache>
            </c:numRef>
          </c:yVal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trendline>
            <c:name>Throughput for P</c:name>
            <c:spPr>
              <a:ln w="38100">
                <a:solidFill>
                  <a:srgbClr val="0070C0"/>
                </a:solidFill>
              </a:ln>
            </c:spPr>
            <c:trendlineType val="linear"/>
          </c:trendline>
          <c:xVal>
            <c:numRef>
              <c:f>'C:\Users\Khanh Nguyen\Downloads\[throughput.xlsx]Sheet1'!$I$1:$I$5</c:f>
              <c:numCache>
                <c:formatCode>General</c:formatCode>
                <c:ptCount val="5"/>
                <c:pt idx="0">
                  <c:v>3</c:v>
                </c:pt>
                <c:pt idx="1">
                  <c:v>3.5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</c:numCache>
            </c:numRef>
          </c:xVal>
          <c:yVal>
            <c:numRef>
              <c:f>'C:\Users\Khanh Nguyen\Downloads\[throughput.xlsx]Sheet1'!$Q$9:$Q$13</c:f>
              <c:numCache>
                <c:formatCode>General</c:formatCode>
                <c:ptCount val="5"/>
                <c:pt idx="0">
                  <c:v>4.4223901649142334</c:v>
                </c:pt>
                <c:pt idx="1">
                  <c:v>4.6560676957844027</c:v>
                </c:pt>
                <c:pt idx="2">
                  <c:v>5.6133085454902005</c:v>
                </c:pt>
                <c:pt idx="3">
                  <c:v>6.4287592736571781</c:v>
                </c:pt>
                <c:pt idx="4">
                  <c:v>8.0753340205809767</c:v>
                </c:pt>
              </c:numCache>
            </c:numRef>
          </c:yVal>
        </c:ser>
        <c:axId val="52684672"/>
        <c:axId val="52715520"/>
      </c:scatterChart>
      <c:valAx>
        <c:axId val="52684672"/>
        <c:scaling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 of </a:t>
                </a:r>
                <a:r>
                  <a:rPr lang="en-US" sz="1600" dirty="0" smtClean="0"/>
                  <a:t>edges   x 10</a:t>
                </a:r>
                <a:r>
                  <a:rPr lang="en-US" sz="1600" baseline="30000" dirty="0" smtClean="0"/>
                  <a:t>8</a:t>
                </a:r>
                <a:endParaRPr lang="en-US" sz="1600" baseline="30000" dirty="0"/>
              </a:p>
            </c:rich>
          </c:tx>
          <c:layout>
            <c:manualLayout>
              <c:xMode val="edge"/>
              <c:yMode val="edge"/>
              <c:x val="0.67407174969465755"/>
              <c:y val="0.8566160751645176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2715520"/>
        <c:crosses val="autoZero"/>
        <c:crossBetween val="midCat"/>
      </c:valAx>
      <c:valAx>
        <c:axId val="52715520"/>
        <c:scaling>
          <c:orientation val="minMax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Throughput (edges/sec)</a:t>
                </a:r>
              </a:p>
            </c:rich>
          </c:tx>
          <c:layout>
            <c:manualLayout>
              <c:xMode val="edge"/>
              <c:yMode val="edge"/>
              <c:x val="6.2658763759525823E-2"/>
              <c:y val="0.1014709574346685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2684672"/>
        <c:crosses val="autoZero"/>
        <c:crossBetween val="midCat"/>
      </c:valAx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8310622492943096"/>
          <c:y val="0.76330923694779607"/>
          <c:w val="0.56565402052016633"/>
          <c:h val="0.1032095475478051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 w="12700"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Sheet4!$B$1</c:f>
              <c:strCache>
                <c:ptCount val="1"/>
                <c:pt idx="0">
                  <c:v>Total time</c:v>
                </c:pt>
              </c:strCache>
            </c:strRef>
          </c:tx>
          <c:cat>
            <c:strRef>
              <c:f>Sheet4!$A$2:$A$6</c:f>
              <c:strCache>
                <c:ptCount val="5"/>
                <c:pt idx="0">
                  <c:v>3G</c:v>
                </c:pt>
                <c:pt idx="1">
                  <c:v>5G</c:v>
                </c:pt>
                <c:pt idx="2">
                  <c:v>10G</c:v>
                </c:pt>
                <c:pt idx="3">
                  <c:v>14G</c:v>
                </c:pt>
                <c:pt idx="4">
                  <c:v>19G</c:v>
                </c:pt>
              </c:strCache>
            </c:strRef>
          </c:cat>
          <c:val>
            <c:numRef>
              <c:f>Sheet4!$B$2:$B$6</c:f>
              <c:numCache>
                <c:formatCode>General</c:formatCode>
                <c:ptCount val="5"/>
                <c:pt idx="0">
                  <c:v>0.93507853403141361</c:v>
                </c:pt>
                <c:pt idx="1">
                  <c:v>0.93771043771043772</c:v>
                </c:pt>
                <c:pt idx="2">
                  <c:v>0.92706098682194127</c:v>
                </c:pt>
                <c:pt idx="3">
                  <c:v>0.92810457516339873</c:v>
                </c:pt>
                <c:pt idx="4">
                  <c:v>0.7533482142857163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GC time</c:v>
                </c:pt>
              </c:strCache>
            </c:strRef>
          </c:tx>
          <c:cat>
            <c:strRef>
              <c:f>Sheet4!$A$2:$A$6</c:f>
              <c:strCache>
                <c:ptCount val="5"/>
                <c:pt idx="0">
                  <c:v>3G</c:v>
                </c:pt>
                <c:pt idx="1">
                  <c:v>5G</c:v>
                </c:pt>
                <c:pt idx="2">
                  <c:v>10G</c:v>
                </c:pt>
                <c:pt idx="3">
                  <c:v>14G</c:v>
                </c:pt>
                <c:pt idx="4">
                  <c:v>19G</c:v>
                </c:pt>
              </c:strCache>
            </c:strRef>
          </c:cat>
          <c:val>
            <c:numRef>
              <c:f>Sheet4!$C$2:$C$6</c:f>
              <c:numCache>
                <c:formatCode>0.00</c:formatCode>
                <c:ptCount val="5"/>
                <c:pt idx="0">
                  <c:v>0.1174659776836333</c:v>
                </c:pt>
                <c:pt idx="1">
                  <c:v>3.0781762210426906E-2</c:v>
                </c:pt>
                <c:pt idx="2">
                  <c:v>9.2105822845029758E-2</c:v>
                </c:pt>
                <c:pt idx="3">
                  <c:v>6.5914279302745529E-2</c:v>
                </c:pt>
                <c:pt idx="4">
                  <c:v>1.131733687203897E-2</c:v>
                </c:pt>
              </c:numCache>
            </c:numRef>
          </c:val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Memory</c:v>
                </c:pt>
              </c:strCache>
            </c:strRef>
          </c:tx>
          <c:cat>
            <c:strRef>
              <c:f>Sheet4!$A$2:$A$6</c:f>
              <c:strCache>
                <c:ptCount val="5"/>
                <c:pt idx="0">
                  <c:v>3G</c:v>
                </c:pt>
                <c:pt idx="1">
                  <c:v>5G</c:v>
                </c:pt>
                <c:pt idx="2">
                  <c:v>10G</c:v>
                </c:pt>
                <c:pt idx="3">
                  <c:v>14G</c:v>
                </c:pt>
                <c:pt idx="4">
                  <c:v>19G</c:v>
                </c:pt>
              </c:strCache>
            </c:strRef>
          </c:cat>
          <c:val>
            <c:numRef>
              <c:f>Sheet4!$D$2:$D$6</c:f>
              <c:numCache>
                <c:formatCode>General</c:formatCode>
                <c:ptCount val="5"/>
                <c:pt idx="0">
                  <c:v>1.2925415784629266</c:v>
                </c:pt>
                <c:pt idx="1">
                  <c:v>1.0327049187477684</c:v>
                </c:pt>
                <c:pt idx="2">
                  <c:v>0.95637143475277664</c:v>
                </c:pt>
                <c:pt idx="3">
                  <c:v>0.94559671761792596</c:v>
                </c:pt>
                <c:pt idx="4">
                  <c:v>0.91487437340644562</c:v>
                </c:pt>
              </c:numCache>
            </c:numRef>
          </c:val>
        </c:ser>
        <c:shape val="box"/>
        <c:axId val="52738304"/>
        <c:axId val="52752384"/>
        <c:axId val="0"/>
      </c:bar3DChart>
      <c:catAx>
        <c:axId val="52738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2752384"/>
        <c:crosses val="autoZero"/>
        <c:auto val="1"/>
        <c:lblAlgn val="ctr"/>
        <c:lblOffset val="100"/>
      </c:catAx>
      <c:valAx>
        <c:axId val="527523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738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Sheet5!$B$2</c:f>
              <c:strCache>
                <c:ptCount val="1"/>
                <c:pt idx="0">
                  <c:v>Original</c:v>
                </c:pt>
              </c:strCache>
            </c:strRef>
          </c:tx>
          <c:cat>
            <c:strRef>
              <c:f>Sheet5!$A$3:$A$7</c:f>
              <c:strCache>
                <c:ptCount val="5"/>
                <c:pt idx="0">
                  <c:v>3G</c:v>
                </c:pt>
                <c:pt idx="1">
                  <c:v>5G</c:v>
                </c:pt>
                <c:pt idx="2">
                  <c:v>10G</c:v>
                </c:pt>
                <c:pt idx="3">
                  <c:v>14G</c:v>
                </c:pt>
                <c:pt idx="4">
                  <c:v>19G</c:v>
                </c:pt>
              </c:strCache>
            </c:strRef>
          </c:cat>
          <c:val>
            <c:numRef>
              <c:f>Sheet5!$B$3:$B$7</c:f>
              <c:numCache>
                <c:formatCode>General</c:formatCode>
                <c:ptCount val="5"/>
                <c:pt idx="0">
                  <c:v>5.9249999999999945</c:v>
                </c:pt>
                <c:pt idx="1">
                  <c:v>4.915</c:v>
                </c:pt>
              </c:numCache>
            </c:numRef>
          </c:val>
        </c:ser>
        <c:axId val="53024640"/>
        <c:axId val="53067776"/>
      </c:barChart>
      <c:lineChart>
        <c:grouping val="stacked"/>
        <c:ser>
          <c:idx val="1"/>
          <c:order val="1"/>
          <c:tx>
            <c:strRef>
              <c:f>Sheet5!$C$2</c:f>
              <c:strCache>
                <c:ptCount val="1"/>
                <c:pt idx="0">
                  <c:v>Facade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diamond"/>
            <c:size val="1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Sheet5!$A$3:$A$7</c:f>
              <c:strCache>
                <c:ptCount val="5"/>
                <c:pt idx="0">
                  <c:v>3G</c:v>
                </c:pt>
                <c:pt idx="1">
                  <c:v>5G</c:v>
                </c:pt>
                <c:pt idx="2">
                  <c:v>10G</c:v>
                </c:pt>
                <c:pt idx="3">
                  <c:v>14G</c:v>
                </c:pt>
                <c:pt idx="4">
                  <c:v>19G</c:v>
                </c:pt>
              </c:strCache>
            </c:strRef>
          </c:cat>
          <c:val>
            <c:numRef>
              <c:f>Sheet5!$C$3:$C$7</c:f>
              <c:numCache>
                <c:formatCode>General</c:formatCode>
                <c:ptCount val="5"/>
                <c:pt idx="0">
                  <c:v>4.0350000000000001</c:v>
                </c:pt>
                <c:pt idx="1">
                  <c:v>3.367</c:v>
                </c:pt>
                <c:pt idx="2">
                  <c:v>5.5380000000000003</c:v>
                </c:pt>
                <c:pt idx="3">
                  <c:v>7.0410000000000004</c:v>
                </c:pt>
                <c:pt idx="4">
                  <c:v>7.335</c:v>
                </c:pt>
              </c:numCache>
            </c:numRef>
          </c:val>
        </c:ser>
        <c:marker val="1"/>
        <c:axId val="53024640"/>
        <c:axId val="53067776"/>
      </c:lineChart>
      <c:catAx>
        <c:axId val="5302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3067776"/>
        <c:crosses val="autoZero"/>
        <c:auto val="1"/>
        <c:lblAlgn val="ctr"/>
        <c:lblOffset val="100"/>
      </c:catAx>
      <c:valAx>
        <c:axId val="530677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Memory Usage (GB)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302464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9"/>
  <c:chart>
    <c:plotArea>
      <c:layout>
        <c:manualLayout>
          <c:layoutTarget val="inner"/>
          <c:xMode val="edge"/>
          <c:yMode val="edge"/>
          <c:x val="8.0738407699037687E-2"/>
          <c:y val="9.4099029410180043E-2"/>
          <c:w val="0.89426159230096247"/>
          <c:h val="0.79822506561679785"/>
        </c:manualLayout>
      </c:layout>
      <c:barChart>
        <c:barDir val="col"/>
        <c:grouping val="stacked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Sheet1!$A$29:$A$31</c:f>
              <c:strCache>
                <c:ptCount val="3"/>
                <c:pt idx="0">
                  <c:v>PageRank</c:v>
                </c:pt>
                <c:pt idx="1">
                  <c:v>KMeans</c:v>
                </c:pt>
                <c:pt idx="2">
                  <c:v>RandomWalk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17.3</c:v>
                </c:pt>
                <c:pt idx="1">
                  <c:v>13.5</c:v>
                </c:pt>
                <c:pt idx="2">
                  <c:v>10.9</c:v>
                </c:pt>
              </c:numCache>
            </c:numRef>
          </c:val>
        </c:ser>
        <c:overlap val="100"/>
        <c:axId val="52934144"/>
        <c:axId val="52935680"/>
      </c:barChart>
      <c:catAx>
        <c:axId val="52934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935680"/>
        <c:crosses val="autoZero"/>
        <c:auto val="1"/>
        <c:lblAlgn val="ctr"/>
        <c:lblOffset val="100"/>
      </c:catAx>
      <c:valAx>
        <c:axId val="52935680"/>
        <c:scaling>
          <c:orientation val="minMax"/>
          <c:max val="35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%</a:t>
                </a:r>
              </a:p>
            </c:rich>
          </c:tx>
          <c:layout>
            <c:manualLayout>
              <c:xMode val="edge"/>
              <c:yMode val="edge"/>
              <c:x val="6.3711676997822098E-2"/>
              <c:y val="4.956858398565253E-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934144"/>
        <c:crosses val="autoZero"/>
        <c:crossBetween val="between"/>
        <c:majorUnit val="5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9"/>
  <c:chart>
    <c:plotArea>
      <c:layout>
        <c:manualLayout>
          <c:layoutTarget val="inner"/>
          <c:xMode val="edge"/>
          <c:yMode val="edge"/>
          <c:x val="8.0738507946923305E-2"/>
          <c:y val="8.3682469378827673E-2"/>
          <c:w val="0.87203937007874055"/>
          <c:h val="0.79822506561679785"/>
        </c:manualLayout>
      </c:layout>
      <c:bar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Sheet1!$A$37:$A$39</c:f>
              <c:strCache>
                <c:ptCount val="3"/>
                <c:pt idx="0">
                  <c:v>PageRank</c:v>
                </c:pt>
                <c:pt idx="1">
                  <c:v>KMeans</c:v>
                </c:pt>
                <c:pt idx="2">
                  <c:v>RandomWalk</c:v>
                </c:pt>
              </c:strCache>
            </c:strRef>
          </c:cat>
          <c:val>
            <c:numRef>
              <c:f>Sheet1!$B$37:$B$39</c:f>
              <c:numCache>
                <c:formatCode>General</c:formatCode>
                <c:ptCount val="3"/>
                <c:pt idx="0">
                  <c:v>30.8</c:v>
                </c:pt>
                <c:pt idx="1">
                  <c:v>23.1</c:v>
                </c:pt>
                <c:pt idx="2">
                  <c:v>32.1</c:v>
                </c:pt>
              </c:numCache>
            </c:numRef>
          </c:val>
        </c:ser>
        <c:overlap val="100"/>
        <c:axId val="52951680"/>
        <c:axId val="52232576"/>
      </c:barChart>
      <c:catAx>
        <c:axId val="52951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232576"/>
        <c:crosses val="autoZero"/>
        <c:auto val="1"/>
        <c:lblAlgn val="ctr"/>
        <c:lblOffset val="100"/>
      </c:catAx>
      <c:valAx>
        <c:axId val="5223257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295168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9"/>
  <c:chart>
    <c:plotArea>
      <c:layout>
        <c:manualLayout>
          <c:layoutTarget val="inner"/>
          <c:xMode val="edge"/>
          <c:yMode val="edge"/>
          <c:x val="8.0738407699037701E-2"/>
          <c:y val="9.4099029410180043E-2"/>
          <c:w val="0.89426159230096247"/>
          <c:h val="0.79822506561679785"/>
        </c:manualLayout>
      </c:layout>
      <c:barChart>
        <c:barDir val="col"/>
        <c:grouping val="stacked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Sheet1!$A$14:$A$16</c:f>
              <c:strCache>
                <c:ptCount val="3"/>
                <c:pt idx="0">
                  <c:v>PageRank</c:v>
                </c:pt>
                <c:pt idx="1">
                  <c:v>KMeans</c:v>
                </c:pt>
                <c:pt idx="2">
                  <c:v>RandomWalk</c:v>
                </c:pt>
              </c:strCache>
            </c:strRef>
          </c:cat>
          <c:val>
            <c:numRef>
              <c:f>Sheet1!$B$14:$B$16</c:f>
              <c:numCache>
                <c:formatCode>General</c:formatCode>
                <c:ptCount val="3"/>
                <c:pt idx="0">
                  <c:v>2.75</c:v>
                </c:pt>
                <c:pt idx="1">
                  <c:v>3.4299999999999997</c:v>
                </c:pt>
                <c:pt idx="2">
                  <c:v>4.4700000000000015</c:v>
                </c:pt>
              </c:numCache>
            </c:numRef>
          </c:val>
        </c:ser>
        <c:overlap val="100"/>
        <c:axId val="52270208"/>
        <c:axId val="52271744"/>
      </c:barChart>
      <c:catAx>
        <c:axId val="52270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271744"/>
        <c:crosses val="autoZero"/>
        <c:auto val="1"/>
        <c:lblAlgn val="ctr"/>
        <c:lblOffset val="100"/>
      </c:catAx>
      <c:valAx>
        <c:axId val="5227174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%</a:t>
                </a:r>
              </a:p>
            </c:rich>
          </c:tx>
          <c:layout>
            <c:manualLayout>
              <c:xMode val="edge"/>
              <c:yMode val="edge"/>
              <c:x val="6.3711676997822111E-2"/>
              <c:y val="4.956858398565253E-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270208"/>
        <c:crosses val="autoZero"/>
        <c:crossBetween val="between"/>
        <c:majorUnit val="1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9"/>
  <c:chart>
    <c:plotArea>
      <c:layout>
        <c:manualLayout>
          <c:layoutTarget val="inner"/>
          <c:xMode val="edge"/>
          <c:yMode val="edge"/>
          <c:x val="8.0738407699037701E-2"/>
          <c:y val="9.4099029410180043E-2"/>
          <c:w val="0.87203937007874066"/>
          <c:h val="0.79822506561679785"/>
        </c:manualLayout>
      </c:layout>
      <c:bar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Sheet1!$A$21:$A$23</c:f>
              <c:strCache>
                <c:ptCount val="3"/>
                <c:pt idx="0">
                  <c:v>PageRank</c:v>
                </c:pt>
                <c:pt idx="1">
                  <c:v>KMeans</c:v>
                </c:pt>
                <c:pt idx="2">
                  <c:v>RandomWalk</c:v>
                </c:pt>
              </c:strCache>
            </c:strRef>
          </c:cat>
          <c:val>
            <c:numRef>
              <c:f>Sheet1!$B$21:$B$23</c:f>
              <c:numCache>
                <c:formatCode>General</c:formatCode>
                <c:ptCount val="3"/>
                <c:pt idx="0">
                  <c:v>15.63</c:v>
                </c:pt>
                <c:pt idx="1">
                  <c:v>8.8700000000000028</c:v>
                </c:pt>
                <c:pt idx="2">
                  <c:v>30.310000000000006</c:v>
                </c:pt>
              </c:numCache>
            </c:numRef>
          </c:val>
        </c:ser>
        <c:overlap val="100"/>
        <c:axId val="52295936"/>
        <c:axId val="53092352"/>
      </c:barChart>
      <c:catAx>
        <c:axId val="52295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3092352"/>
        <c:crosses val="autoZero"/>
        <c:auto val="1"/>
        <c:lblAlgn val="ctr"/>
        <c:lblOffset val="100"/>
      </c:catAx>
      <c:valAx>
        <c:axId val="5309235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800" dirty="0"/>
                  <a:t>%</a:t>
                </a:r>
              </a:p>
            </c:rich>
          </c:tx>
          <c:layout>
            <c:manualLayout>
              <c:xMode val="edge"/>
              <c:yMode val="edge"/>
              <c:x val="7.4145215021199279E-2"/>
              <c:y val="4.956858398565253E-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29593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E47B3-C650-4C49-A9E5-6929EE0976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C14371-B9EA-4E5C-8C33-38F86E9CC213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Non-intrusive technique</a:t>
          </a:r>
          <a:endParaRPr lang="en-US" sz="2000" dirty="0"/>
        </a:p>
      </dgm:t>
    </dgm:pt>
    <dgm:pt modelId="{19451A03-B199-49A9-A45C-46083B0CCBDC}" type="parTrans" cxnId="{D7173E0F-1B06-4B7A-8709-E8476B078DF6}">
      <dgm:prSet/>
      <dgm:spPr/>
      <dgm:t>
        <a:bodyPr/>
        <a:lstStyle/>
        <a:p>
          <a:endParaRPr lang="en-US" sz="2000"/>
        </a:p>
      </dgm:t>
    </dgm:pt>
    <dgm:pt modelId="{7CE10FF9-85EB-4F1C-8DE4-D4E0317F7067}" type="sibTrans" cxnId="{D7173E0F-1B06-4B7A-8709-E8476B078DF6}">
      <dgm:prSet/>
      <dgm:spPr/>
      <dgm:t>
        <a:bodyPr/>
        <a:lstStyle/>
        <a:p>
          <a:endParaRPr lang="en-US" sz="2000"/>
        </a:p>
      </dgm:t>
    </dgm:pt>
    <dgm:pt modelId="{AB5DB394-ED27-4C9F-8B62-C076DFC7338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Operate at compiler level</a:t>
          </a:r>
          <a:endParaRPr lang="en-US" sz="2000" dirty="0"/>
        </a:p>
      </dgm:t>
    </dgm:pt>
    <dgm:pt modelId="{23F50F58-9EB8-4D0E-8E25-6B8053F13593}" type="parTrans" cxnId="{30EA237A-8D5D-4582-9925-EF2306D25829}">
      <dgm:prSet/>
      <dgm:spPr/>
      <dgm:t>
        <a:bodyPr/>
        <a:lstStyle/>
        <a:p>
          <a:endParaRPr lang="en-US" sz="2000"/>
        </a:p>
      </dgm:t>
    </dgm:pt>
    <dgm:pt modelId="{1791DAA8-5A44-4E15-90CC-A86C5D92E28D}" type="sibTrans" cxnId="{30EA237A-8D5D-4582-9925-EF2306D25829}">
      <dgm:prSet/>
      <dgm:spPr/>
      <dgm:t>
        <a:bodyPr/>
        <a:lstStyle/>
        <a:p>
          <a:endParaRPr lang="en-US" sz="2000"/>
        </a:p>
      </dgm:t>
    </dgm:pt>
    <dgm:pt modelId="{09804DB3-A5EE-4CE4-A26C-828A87D944B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General and practical</a:t>
          </a:r>
          <a:endParaRPr lang="en-US" sz="2000" dirty="0"/>
        </a:p>
      </dgm:t>
    </dgm:pt>
    <dgm:pt modelId="{BED4D717-706D-4B76-931C-239566067D48}" type="parTrans" cxnId="{7D6FFF88-C6F6-44D8-81AD-1C6F021AD5FD}">
      <dgm:prSet/>
      <dgm:spPr/>
      <dgm:t>
        <a:bodyPr/>
        <a:lstStyle/>
        <a:p>
          <a:endParaRPr lang="en-US" sz="2000"/>
        </a:p>
      </dgm:t>
    </dgm:pt>
    <dgm:pt modelId="{D476E96B-AB34-492C-B361-63120A41F528}" type="sibTrans" cxnId="{7D6FFF88-C6F6-44D8-81AD-1C6F021AD5FD}">
      <dgm:prSet/>
      <dgm:spPr/>
      <dgm:t>
        <a:bodyPr/>
        <a:lstStyle/>
        <a:p>
          <a:endParaRPr lang="en-US" sz="2000"/>
        </a:p>
      </dgm:t>
    </dgm:pt>
    <dgm:pt modelId="{8C2705B4-4D67-47AB-B21F-4B474A9D4BF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Require minimal user’s effort </a:t>
          </a:r>
          <a:endParaRPr lang="en-US" sz="2000" dirty="0"/>
        </a:p>
      </dgm:t>
    </dgm:pt>
    <dgm:pt modelId="{5DD9B4C3-FFE8-482A-A73A-46DBE36CACC9}" type="parTrans" cxnId="{0A0F2BB0-0DA3-426E-A7AF-13A9C76AC674}">
      <dgm:prSet/>
      <dgm:spPr/>
      <dgm:t>
        <a:bodyPr/>
        <a:lstStyle/>
        <a:p>
          <a:endParaRPr lang="en-US" sz="2000"/>
        </a:p>
      </dgm:t>
    </dgm:pt>
    <dgm:pt modelId="{BBFB124B-A25A-426A-88BC-92467B2EFDD5}" type="sibTrans" cxnId="{0A0F2BB0-0DA3-426E-A7AF-13A9C76AC674}">
      <dgm:prSet/>
      <dgm:spPr/>
      <dgm:t>
        <a:bodyPr/>
        <a:lstStyle/>
        <a:p>
          <a:endParaRPr lang="en-US" sz="2000"/>
        </a:p>
      </dgm:t>
    </dgm:pt>
    <dgm:pt modelId="{3FD0CE09-913B-409B-9A2E-60D3F9A37751}" type="pres">
      <dgm:prSet presAssocID="{998E47B3-C650-4C49-A9E5-6929EE0976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36F61D-D457-4E9B-BE15-3F2CEA05909D}" type="pres">
      <dgm:prSet presAssocID="{CEC14371-B9EA-4E5C-8C33-38F86E9CC21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922B8-32D5-4495-916F-90DACFC6ED36}" type="pres">
      <dgm:prSet presAssocID="{7CE10FF9-85EB-4F1C-8DE4-D4E0317F7067}" presName="spacer" presStyleCnt="0"/>
      <dgm:spPr/>
    </dgm:pt>
    <dgm:pt modelId="{2BC0713B-E83C-4E52-85DF-4DD2587905CF}" type="pres">
      <dgm:prSet presAssocID="{AB5DB394-ED27-4C9F-8B62-C076DFC7338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FAC82-A82A-4DCA-8266-EDD71A67D25A}" type="pres">
      <dgm:prSet presAssocID="{1791DAA8-5A44-4E15-90CC-A86C5D92E28D}" presName="spacer" presStyleCnt="0"/>
      <dgm:spPr/>
    </dgm:pt>
    <dgm:pt modelId="{3A34A99D-950D-414F-8096-6D34AD8E2989}" type="pres">
      <dgm:prSet presAssocID="{09804DB3-A5EE-4CE4-A26C-828A87D944B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1F8E0-3D1C-4EE6-8123-52F0560BBA36}" type="pres">
      <dgm:prSet presAssocID="{D476E96B-AB34-492C-B361-63120A41F528}" presName="spacer" presStyleCnt="0"/>
      <dgm:spPr/>
    </dgm:pt>
    <dgm:pt modelId="{5E3CF9E3-2A84-4F70-80BC-EEB66D5EE4BA}" type="pres">
      <dgm:prSet presAssocID="{8C2705B4-4D67-47AB-B21F-4B474A9D4BF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173E0F-1B06-4B7A-8709-E8476B078DF6}" srcId="{998E47B3-C650-4C49-A9E5-6929EE0976A1}" destId="{CEC14371-B9EA-4E5C-8C33-38F86E9CC213}" srcOrd="0" destOrd="0" parTransId="{19451A03-B199-49A9-A45C-46083B0CCBDC}" sibTransId="{7CE10FF9-85EB-4F1C-8DE4-D4E0317F7067}"/>
    <dgm:cxn modelId="{1E005BA3-BD1B-40FC-9099-F8DAA9586828}" type="presOf" srcId="{09804DB3-A5EE-4CE4-A26C-828A87D944B7}" destId="{3A34A99D-950D-414F-8096-6D34AD8E2989}" srcOrd="0" destOrd="0" presId="urn:microsoft.com/office/officeart/2005/8/layout/vList2"/>
    <dgm:cxn modelId="{A7861DA2-A9C2-4CF9-93C6-FC0709AFAB80}" type="presOf" srcId="{8C2705B4-4D67-47AB-B21F-4B474A9D4BFB}" destId="{5E3CF9E3-2A84-4F70-80BC-EEB66D5EE4BA}" srcOrd="0" destOrd="0" presId="urn:microsoft.com/office/officeart/2005/8/layout/vList2"/>
    <dgm:cxn modelId="{7D6FFF88-C6F6-44D8-81AD-1C6F021AD5FD}" srcId="{998E47B3-C650-4C49-A9E5-6929EE0976A1}" destId="{09804DB3-A5EE-4CE4-A26C-828A87D944B7}" srcOrd="2" destOrd="0" parTransId="{BED4D717-706D-4B76-931C-239566067D48}" sibTransId="{D476E96B-AB34-492C-B361-63120A41F528}"/>
    <dgm:cxn modelId="{6742237A-2D95-4191-8FF9-D0A18BAE25D9}" type="presOf" srcId="{CEC14371-B9EA-4E5C-8C33-38F86E9CC213}" destId="{B136F61D-D457-4E9B-BE15-3F2CEA05909D}" srcOrd="0" destOrd="0" presId="urn:microsoft.com/office/officeart/2005/8/layout/vList2"/>
    <dgm:cxn modelId="{C39D942D-A426-471A-AF5B-CE27739F5EF4}" type="presOf" srcId="{998E47B3-C650-4C49-A9E5-6929EE0976A1}" destId="{3FD0CE09-913B-409B-9A2E-60D3F9A37751}" srcOrd="0" destOrd="0" presId="urn:microsoft.com/office/officeart/2005/8/layout/vList2"/>
    <dgm:cxn modelId="{30EA237A-8D5D-4582-9925-EF2306D25829}" srcId="{998E47B3-C650-4C49-A9E5-6929EE0976A1}" destId="{AB5DB394-ED27-4C9F-8B62-C076DFC7338F}" srcOrd="1" destOrd="0" parTransId="{23F50F58-9EB8-4D0E-8E25-6B8053F13593}" sibTransId="{1791DAA8-5A44-4E15-90CC-A86C5D92E28D}"/>
    <dgm:cxn modelId="{67EFE384-A3E1-4CCF-9BCD-C72AC911F4FA}" type="presOf" srcId="{AB5DB394-ED27-4C9F-8B62-C076DFC7338F}" destId="{2BC0713B-E83C-4E52-85DF-4DD2587905CF}" srcOrd="0" destOrd="0" presId="urn:microsoft.com/office/officeart/2005/8/layout/vList2"/>
    <dgm:cxn modelId="{0A0F2BB0-0DA3-426E-A7AF-13A9C76AC674}" srcId="{998E47B3-C650-4C49-A9E5-6929EE0976A1}" destId="{8C2705B4-4D67-47AB-B21F-4B474A9D4BFB}" srcOrd="3" destOrd="0" parTransId="{5DD9B4C3-FFE8-482A-A73A-46DBE36CACC9}" sibTransId="{BBFB124B-A25A-426A-88BC-92467B2EFDD5}"/>
    <dgm:cxn modelId="{E097B1FE-95D8-42C4-BDBA-5A77AF0500B4}" type="presParOf" srcId="{3FD0CE09-913B-409B-9A2E-60D3F9A37751}" destId="{B136F61D-D457-4E9B-BE15-3F2CEA05909D}" srcOrd="0" destOrd="0" presId="urn:microsoft.com/office/officeart/2005/8/layout/vList2"/>
    <dgm:cxn modelId="{5D9E49E0-8C12-4760-B031-524E9196DF64}" type="presParOf" srcId="{3FD0CE09-913B-409B-9A2E-60D3F9A37751}" destId="{FE0922B8-32D5-4495-916F-90DACFC6ED36}" srcOrd="1" destOrd="0" presId="urn:microsoft.com/office/officeart/2005/8/layout/vList2"/>
    <dgm:cxn modelId="{C7E0EA4E-E032-429F-9046-241F25EB60E2}" type="presParOf" srcId="{3FD0CE09-913B-409B-9A2E-60D3F9A37751}" destId="{2BC0713B-E83C-4E52-85DF-4DD2587905CF}" srcOrd="2" destOrd="0" presId="urn:microsoft.com/office/officeart/2005/8/layout/vList2"/>
    <dgm:cxn modelId="{31C32D33-0540-468F-A2A7-38EF05F9B59F}" type="presParOf" srcId="{3FD0CE09-913B-409B-9A2E-60D3F9A37751}" destId="{090FAC82-A82A-4DCA-8266-EDD71A67D25A}" srcOrd="3" destOrd="0" presId="urn:microsoft.com/office/officeart/2005/8/layout/vList2"/>
    <dgm:cxn modelId="{41D89CFC-8475-43DF-971C-1D61697F3ABD}" type="presParOf" srcId="{3FD0CE09-913B-409B-9A2E-60D3F9A37751}" destId="{3A34A99D-950D-414F-8096-6D34AD8E2989}" srcOrd="4" destOrd="0" presId="urn:microsoft.com/office/officeart/2005/8/layout/vList2"/>
    <dgm:cxn modelId="{F4BCDE1B-E3ED-40E2-896D-57D42C8E813E}" type="presParOf" srcId="{3FD0CE09-913B-409B-9A2E-60D3F9A37751}" destId="{6751F8E0-3D1C-4EE6-8123-52F0560BBA36}" srcOrd="5" destOrd="0" presId="urn:microsoft.com/office/officeart/2005/8/layout/vList2"/>
    <dgm:cxn modelId="{E5B27F59-D7BE-4B81-B146-2655FED93BC8}" type="presParOf" srcId="{3FD0CE09-913B-409B-9A2E-60D3F9A37751}" destId="{5E3CF9E3-2A84-4F70-80BC-EEB66D5EE4BA}" srcOrd="6" destOrd="0" presId="urn:microsoft.com/office/officeart/2005/8/layout/vList2"/>
  </dgm:cxnLst>
  <dgm:bg/>
  <dgm:whole>
    <a:ln w="3175"/>
  </dgm:whole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2153C-3C7C-4B3E-AF43-02DBE8A6FB3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0ECE2-CBC4-441C-A899-7C7013BC078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O(s)</a:t>
          </a:r>
          <a:endParaRPr lang="en-US" sz="4000" dirty="0"/>
        </a:p>
      </dgm:t>
    </dgm:pt>
    <dgm:pt modelId="{72F6281C-18CA-4499-B117-F83487B5F3AE}" type="parTrans" cxnId="{6402725C-0A19-433E-BE3F-6EE68F770EC1}">
      <dgm:prSet/>
      <dgm:spPr/>
      <dgm:t>
        <a:bodyPr/>
        <a:lstStyle/>
        <a:p>
          <a:endParaRPr lang="en-US"/>
        </a:p>
      </dgm:t>
    </dgm:pt>
    <dgm:pt modelId="{E699FAD4-9442-489E-92BB-5A25E1CB11AC}" type="sibTrans" cxnId="{6402725C-0A19-433E-BE3F-6EE68F770EC1}">
      <dgm:prSet/>
      <dgm:spPr/>
      <dgm:t>
        <a:bodyPr/>
        <a:lstStyle/>
        <a:p>
          <a:endParaRPr lang="en-US"/>
        </a:p>
      </dgm:t>
    </dgm:pt>
    <dgm:pt modelId="{AA0C0497-C07B-4C07-AC8B-84142094F77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O(t*</a:t>
          </a:r>
          <a:r>
            <a:rPr lang="en-US" sz="3600" b="1" cap="none" spc="0" dirty="0" err="1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n+p</a:t>
          </a:r>
          <a:r>
            <a:rPr lang="en-US" sz="36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)</a:t>
          </a:r>
          <a:endParaRPr lang="en-US" sz="3600" dirty="0"/>
        </a:p>
      </dgm:t>
    </dgm:pt>
    <dgm:pt modelId="{94749835-9BEF-4CBB-831B-FED152EB2580}" type="parTrans" cxnId="{13C9C939-6B3E-42C5-A546-418857C540D9}">
      <dgm:prSet/>
      <dgm:spPr/>
      <dgm:t>
        <a:bodyPr/>
        <a:lstStyle/>
        <a:p>
          <a:endParaRPr lang="en-US"/>
        </a:p>
      </dgm:t>
    </dgm:pt>
    <dgm:pt modelId="{8DA424F7-D462-4FFA-939F-8C90AAA2EC8E}" type="sibTrans" cxnId="{13C9C939-6B3E-42C5-A546-418857C540D9}">
      <dgm:prSet/>
      <dgm:spPr/>
      <dgm:t>
        <a:bodyPr/>
        <a:lstStyle/>
        <a:p>
          <a:endParaRPr lang="en-US"/>
        </a:p>
      </dgm:t>
    </dgm:pt>
    <dgm:pt modelId="{81AC92DD-C1DF-499F-8C12-593642EBD3FE}">
      <dgm:prSet phldrT="[Text]" custT="1"/>
      <dgm:spPr/>
      <dgm:t>
        <a:bodyPr/>
        <a:lstStyle/>
        <a:p>
          <a:r>
            <a:rPr lang="en-US" sz="2800" dirty="0" smtClean="0"/>
            <a:t>t : number of threads</a:t>
          </a:r>
          <a:endParaRPr lang="en-US" sz="2800" dirty="0"/>
        </a:p>
      </dgm:t>
    </dgm:pt>
    <dgm:pt modelId="{FDD06AEF-F338-406C-B2BF-981141E1E8BB}" type="parTrans" cxnId="{7B0254B2-9BBA-4C13-866A-878F1E16B3B7}">
      <dgm:prSet/>
      <dgm:spPr/>
      <dgm:t>
        <a:bodyPr/>
        <a:lstStyle/>
        <a:p>
          <a:endParaRPr lang="en-US"/>
        </a:p>
      </dgm:t>
    </dgm:pt>
    <dgm:pt modelId="{8C669F64-B586-4532-80F3-19828B227E4A}" type="sibTrans" cxnId="{7B0254B2-9BBA-4C13-866A-878F1E16B3B7}">
      <dgm:prSet/>
      <dgm:spPr/>
      <dgm:t>
        <a:bodyPr/>
        <a:lstStyle/>
        <a:p>
          <a:endParaRPr lang="en-US"/>
        </a:p>
      </dgm:t>
    </dgm:pt>
    <dgm:pt modelId="{96E992C7-FFF6-4F77-AA56-0940CDAD422C}">
      <dgm:prSet phldrT="[Text]" custT="1"/>
      <dgm:spPr/>
      <dgm:t>
        <a:bodyPr/>
        <a:lstStyle/>
        <a:p>
          <a:r>
            <a:rPr lang="en-US" sz="2800" dirty="0" smtClean="0"/>
            <a:t>s : cardinality of the data set</a:t>
          </a:r>
          <a:endParaRPr lang="en-US" sz="2800" dirty="0"/>
        </a:p>
      </dgm:t>
    </dgm:pt>
    <dgm:pt modelId="{408E6823-EC67-4D46-984F-00A686D6B404}" type="parTrans" cxnId="{451AB4F0-85AF-422B-A9E3-2F2CBC89FF37}">
      <dgm:prSet/>
      <dgm:spPr/>
      <dgm:t>
        <a:bodyPr/>
        <a:lstStyle/>
        <a:p>
          <a:endParaRPr lang="en-US"/>
        </a:p>
      </dgm:t>
    </dgm:pt>
    <dgm:pt modelId="{95B96D6C-6874-4D37-B04F-C3A3F129EF72}" type="sibTrans" cxnId="{451AB4F0-85AF-422B-A9E3-2F2CBC89FF37}">
      <dgm:prSet/>
      <dgm:spPr/>
      <dgm:t>
        <a:bodyPr/>
        <a:lstStyle/>
        <a:p>
          <a:endParaRPr lang="en-US"/>
        </a:p>
      </dgm:t>
    </dgm:pt>
    <dgm:pt modelId="{24BB1BF8-6C91-4B1D-82F5-9AF1BBB646DC}">
      <dgm:prSet phldrT="[Text]" custT="1"/>
      <dgm:spPr/>
      <dgm:t>
        <a:bodyPr/>
        <a:lstStyle/>
        <a:p>
          <a:r>
            <a:rPr lang="en-US" sz="2800" dirty="0" smtClean="0"/>
            <a:t>n : number of data types</a:t>
          </a:r>
          <a:endParaRPr lang="en-US" sz="2800" dirty="0"/>
        </a:p>
      </dgm:t>
    </dgm:pt>
    <dgm:pt modelId="{4A19FF5C-632E-4115-996A-3A2195E6B94C}" type="parTrans" cxnId="{9FCF0836-FB07-4A1F-8983-6317C9593ADE}">
      <dgm:prSet/>
      <dgm:spPr/>
      <dgm:t>
        <a:bodyPr/>
        <a:lstStyle/>
        <a:p>
          <a:endParaRPr lang="en-US"/>
        </a:p>
      </dgm:t>
    </dgm:pt>
    <dgm:pt modelId="{23EEC948-B5C2-499D-8178-C5C495A0FC0D}" type="sibTrans" cxnId="{9FCF0836-FB07-4A1F-8983-6317C9593ADE}">
      <dgm:prSet/>
      <dgm:spPr/>
      <dgm:t>
        <a:bodyPr/>
        <a:lstStyle/>
        <a:p>
          <a:endParaRPr lang="en-US"/>
        </a:p>
      </dgm:t>
    </dgm:pt>
    <dgm:pt modelId="{CE67EB92-30C8-4E2E-8BCB-85ED4EDF3D3B}">
      <dgm:prSet phldrT="[Text]" custT="1"/>
      <dgm:spPr/>
      <dgm:t>
        <a:bodyPr/>
        <a:lstStyle/>
        <a:p>
          <a:r>
            <a:rPr lang="en-US" sz="2800" dirty="0" smtClean="0"/>
            <a:t>p : number of pages</a:t>
          </a:r>
          <a:endParaRPr lang="en-US" sz="2800" dirty="0"/>
        </a:p>
      </dgm:t>
    </dgm:pt>
    <dgm:pt modelId="{DB60DF43-FAD7-4E9C-B1E6-3A737C447CA8}" type="parTrans" cxnId="{9346505A-3E46-42E0-AD33-95437D564DD7}">
      <dgm:prSet/>
      <dgm:spPr/>
      <dgm:t>
        <a:bodyPr/>
        <a:lstStyle/>
        <a:p>
          <a:endParaRPr lang="en-US"/>
        </a:p>
      </dgm:t>
    </dgm:pt>
    <dgm:pt modelId="{5832323A-2D12-484A-A377-A3D91F69473C}" type="sibTrans" cxnId="{9346505A-3E46-42E0-AD33-95437D564DD7}">
      <dgm:prSet/>
      <dgm:spPr/>
      <dgm:t>
        <a:bodyPr/>
        <a:lstStyle/>
        <a:p>
          <a:endParaRPr lang="en-US"/>
        </a:p>
      </dgm:t>
    </dgm:pt>
    <dgm:pt modelId="{F96F7942-C4D7-4DED-B51E-A8D8145918AA}" type="pres">
      <dgm:prSet presAssocID="{7E62153C-3C7C-4B3E-AF43-02DBE8A6FB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AAD658-9994-46AA-8646-69C47E385EA7}" type="pres">
      <dgm:prSet presAssocID="{D3D0ECE2-CBC4-441C-A899-7C7013BC0789}" presName="parentLin" presStyleCnt="0"/>
      <dgm:spPr/>
    </dgm:pt>
    <dgm:pt modelId="{A209387D-6321-48F7-91A8-0C4429A0D406}" type="pres">
      <dgm:prSet presAssocID="{D3D0ECE2-CBC4-441C-A899-7C7013BC078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8085420-5B3D-42DB-A7DD-5279074B18E1}" type="pres">
      <dgm:prSet presAssocID="{D3D0ECE2-CBC4-441C-A899-7C7013BC07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8A5F4-068C-4EA5-B49B-F08396CA40BA}" type="pres">
      <dgm:prSet presAssocID="{D3D0ECE2-CBC4-441C-A899-7C7013BC0789}" presName="negativeSpace" presStyleCnt="0"/>
      <dgm:spPr/>
    </dgm:pt>
    <dgm:pt modelId="{1BFD395D-DA23-4F0D-9D56-212B7DDC6CC4}" type="pres">
      <dgm:prSet presAssocID="{D3D0ECE2-CBC4-441C-A899-7C7013BC0789}" presName="childText" presStyleLbl="conFgAcc1" presStyleIdx="0" presStyleCnt="2" custLinFactNeighborX="169" custLinFactNeighborY="15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87C83-0042-4277-800F-F7D341BA8F98}" type="pres">
      <dgm:prSet presAssocID="{E699FAD4-9442-489E-92BB-5A25E1CB11AC}" presName="spaceBetweenRectangles" presStyleCnt="0"/>
      <dgm:spPr/>
    </dgm:pt>
    <dgm:pt modelId="{3561FB3E-D1BA-4399-B029-46AA78609DB3}" type="pres">
      <dgm:prSet presAssocID="{AA0C0497-C07B-4C07-AC8B-84142094F770}" presName="parentLin" presStyleCnt="0"/>
      <dgm:spPr/>
    </dgm:pt>
    <dgm:pt modelId="{9663B389-CD27-4875-BE8E-4DEB5DBE0EE6}" type="pres">
      <dgm:prSet presAssocID="{AA0C0497-C07B-4C07-AC8B-84142094F77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880225B-9319-4D31-B74E-3121CC3D3CEC}" type="pres">
      <dgm:prSet presAssocID="{AA0C0497-C07B-4C07-AC8B-84142094F7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CA40C-33EE-41A4-A307-A519A9260B8F}" type="pres">
      <dgm:prSet presAssocID="{AA0C0497-C07B-4C07-AC8B-84142094F770}" presName="negativeSpace" presStyleCnt="0"/>
      <dgm:spPr/>
    </dgm:pt>
    <dgm:pt modelId="{1869AD9B-C63E-4904-AF7D-4F2C4939A942}" type="pres">
      <dgm:prSet presAssocID="{AA0C0497-C07B-4C07-AC8B-84142094F770}" presName="childText" presStyleLbl="conFgAcc1" presStyleIdx="1" presStyleCnt="2" custLinFactNeighborX="10161" custLinFactNeighborY="-6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02725C-0A19-433E-BE3F-6EE68F770EC1}" srcId="{7E62153C-3C7C-4B3E-AF43-02DBE8A6FB39}" destId="{D3D0ECE2-CBC4-441C-A899-7C7013BC0789}" srcOrd="0" destOrd="0" parTransId="{72F6281C-18CA-4499-B117-F83487B5F3AE}" sibTransId="{E699FAD4-9442-489E-92BB-5A25E1CB11AC}"/>
    <dgm:cxn modelId="{AD55311E-67F3-4D73-B7FD-DB72C8C41E28}" type="presOf" srcId="{81AC92DD-C1DF-499F-8C12-593642EBD3FE}" destId="{1869AD9B-C63E-4904-AF7D-4F2C4939A942}" srcOrd="0" destOrd="0" presId="urn:microsoft.com/office/officeart/2005/8/layout/list1"/>
    <dgm:cxn modelId="{9FCF0836-FB07-4A1F-8983-6317C9593ADE}" srcId="{AA0C0497-C07B-4C07-AC8B-84142094F770}" destId="{24BB1BF8-6C91-4B1D-82F5-9AF1BBB646DC}" srcOrd="1" destOrd="0" parTransId="{4A19FF5C-632E-4115-996A-3A2195E6B94C}" sibTransId="{23EEC948-B5C2-499D-8178-C5C495A0FC0D}"/>
    <dgm:cxn modelId="{451AB4F0-85AF-422B-A9E3-2F2CBC89FF37}" srcId="{D3D0ECE2-CBC4-441C-A899-7C7013BC0789}" destId="{96E992C7-FFF6-4F77-AA56-0940CDAD422C}" srcOrd="0" destOrd="0" parTransId="{408E6823-EC67-4D46-984F-00A686D6B404}" sibTransId="{95B96D6C-6874-4D37-B04F-C3A3F129EF72}"/>
    <dgm:cxn modelId="{1F111C38-BE2A-4CAC-AFCD-1516F58B7187}" type="presOf" srcId="{D3D0ECE2-CBC4-441C-A899-7C7013BC0789}" destId="{B8085420-5B3D-42DB-A7DD-5279074B18E1}" srcOrd="1" destOrd="0" presId="urn:microsoft.com/office/officeart/2005/8/layout/list1"/>
    <dgm:cxn modelId="{FD01F45C-4B5C-4CC0-A9DC-94D183B584EE}" type="presOf" srcId="{AA0C0497-C07B-4C07-AC8B-84142094F770}" destId="{E880225B-9319-4D31-B74E-3121CC3D3CEC}" srcOrd="1" destOrd="0" presId="urn:microsoft.com/office/officeart/2005/8/layout/list1"/>
    <dgm:cxn modelId="{033E7A23-5DA1-41BA-8E44-8A485FEE041F}" type="presOf" srcId="{7E62153C-3C7C-4B3E-AF43-02DBE8A6FB39}" destId="{F96F7942-C4D7-4DED-B51E-A8D8145918AA}" srcOrd="0" destOrd="0" presId="urn:microsoft.com/office/officeart/2005/8/layout/list1"/>
    <dgm:cxn modelId="{9346505A-3E46-42E0-AD33-95437D564DD7}" srcId="{AA0C0497-C07B-4C07-AC8B-84142094F770}" destId="{CE67EB92-30C8-4E2E-8BCB-85ED4EDF3D3B}" srcOrd="2" destOrd="0" parTransId="{DB60DF43-FAD7-4E9C-B1E6-3A737C447CA8}" sibTransId="{5832323A-2D12-484A-A377-A3D91F69473C}"/>
    <dgm:cxn modelId="{9E86ACE8-E531-464E-A313-A9BA8B22D8D0}" type="presOf" srcId="{D3D0ECE2-CBC4-441C-A899-7C7013BC0789}" destId="{A209387D-6321-48F7-91A8-0C4429A0D406}" srcOrd="0" destOrd="0" presId="urn:microsoft.com/office/officeart/2005/8/layout/list1"/>
    <dgm:cxn modelId="{E63AA92A-0F0A-41F2-AE87-63E056341AE7}" type="presOf" srcId="{24BB1BF8-6C91-4B1D-82F5-9AF1BBB646DC}" destId="{1869AD9B-C63E-4904-AF7D-4F2C4939A942}" srcOrd="0" destOrd="1" presId="urn:microsoft.com/office/officeart/2005/8/layout/list1"/>
    <dgm:cxn modelId="{13C9C939-6B3E-42C5-A546-418857C540D9}" srcId="{7E62153C-3C7C-4B3E-AF43-02DBE8A6FB39}" destId="{AA0C0497-C07B-4C07-AC8B-84142094F770}" srcOrd="1" destOrd="0" parTransId="{94749835-9BEF-4CBB-831B-FED152EB2580}" sibTransId="{8DA424F7-D462-4FFA-939F-8C90AAA2EC8E}"/>
    <dgm:cxn modelId="{1483B9F8-8FC3-47E1-AFE4-849E49BDECE0}" type="presOf" srcId="{96E992C7-FFF6-4F77-AA56-0940CDAD422C}" destId="{1BFD395D-DA23-4F0D-9D56-212B7DDC6CC4}" srcOrd="0" destOrd="0" presId="urn:microsoft.com/office/officeart/2005/8/layout/list1"/>
    <dgm:cxn modelId="{3801AAAD-9DCB-4629-8F27-8E4056491BDB}" type="presOf" srcId="{AA0C0497-C07B-4C07-AC8B-84142094F770}" destId="{9663B389-CD27-4875-BE8E-4DEB5DBE0EE6}" srcOrd="0" destOrd="0" presId="urn:microsoft.com/office/officeart/2005/8/layout/list1"/>
    <dgm:cxn modelId="{7B0254B2-9BBA-4C13-866A-878F1E16B3B7}" srcId="{AA0C0497-C07B-4C07-AC8B-84142094F770}" destId="{81AC92DD-C1DF-499F-8C12-593642EBD3FE}" srcOrd="0" destOrd="0" parTransId="{FDD06AEF-F338-406C-B2BF-981141E1E8BB}" sibTransId="{8C669F64-B586-4532-80F3-19828B227E4A}"/>
    <dgm:cxn modelId="{2D3212BC-FB57-4E03-8F5F-EC38D56FE4AA}" type="presOf" srcId="{CE67EB92-30C8-4E2E-8BCB-85ED4EDF3D3B}" destId="{1869AD9B-C63E-4904-AF7D-4F2C4939A942}" srcOrd="0" destOrd="2" presId="urn:microsoft.com/office/officeart/2005/8/layout/list1"/>
    <dgm:cxn modelId="{3A812251-23FC-4E47-9966-9333BAEF05ED}" type="presParOf" srcId="{F96F7942-C4D7-4DED-B51E-A8D8145918AA}" destId="{AEAAD658-9994-46AA-8646-69C47E385EA7}" srcOrd="0" destOrd="0" presId="urn:microsoft.com/office/officeart/2005/8/layout/list1"/>
    <dgm:cxn modelId="{FE3D1A57-F0A4-4282-B7B2-3371C6C5A5E5}" type="presParOf" srcId="{AEAAD658-9994-46AA-8646-69C47E385EA7}" destId="{A209387D-6321-48F7-91A8-0C4429A0D406}" srcOrd="0" destOrd="0" presId="urn:microsoft.com/office/officeart/2005/8/layout/list1"/>
    <dgm:cxn modelId="{BB4B36C7-6FA4-48A8-8B4C-56A6B284A396}" type="presParOf" srcId="{AEAAD658-9994-46AA-8646-69C47E385EA7}" destId="{B8085420-5B3D-42DB-A7DD-5279074B18E1}" srcOrd="1" destOrd="0" presId="urn:microsoft.com/office/officeart/2005/8/layout/list1"/>
    <dgm:cxn modelId="{CE32CDD1-77AA-4629-A1BA-0DEA106C7FA6}" type="presParOf" srcId="{F96F7942-C4D7-4DED-B51E-A8D8145918AA}" destId="{D2E8A5F4-068C-4EA5-B49B-F08396CA40BA}" srcOrd="1" destOrd="0" presId="urn:microsoft.com/office/officeart/2005/8/layout/list1"/>
    <dgm:cxn modelId="{A13064BB-9428-4F7A-BF6E-6309A1DE3E8F}" type="presParOf" srcId="{F96F7942-C4D7-4DED-B51E-A8D8145918AA}" destId="{1BFD395D-DA23-4F0D-9D56-212B7DDC6CC4}" srcOrd="2" destOrd="0" presId="urn:microsoft.com/office/officeart/2005/8/layout/list1"/>
    <dgm:cxn modelId="{40E3BCA4-E959-4867-AF76-3D540B21D9B3}" type="presParOf" srcId="{F96F7942-C4D7-4DED-B51E-A8D8145918AA}" destId="{02987C83-0042-4277-800F-F7D341BA8F98}" srcOrd="3" destOrd="0" presId="urn:microsoft.com/office/officeart/2005/8/layout/list1"/>
    <dgm:cxn modelId="{3FBEFC72-DF1D-4E9F-806A-1ABD76F3577E}" type="presParOf" srcId="{F96F7942-C4D7-4DED-B51E-A8D8145918AA}" destId="{3561FB3E-D1BA-4399-B029-46AA78609DB3}" srcOrd="4" destOrd="0" presId="urn:microsoft.com/office/officeart/2005/8/layout/list1"/>
    <dgm:cxn modelId="{092A57E7-F216-4515-BEF7-C8A2256A4888}" type="presParOf" srcId="{3561FB3E-D1BA-4399-B029-46AA78609DB3}" destId="{9663B389-CD27-4875-BE8E-4DEB5DBE0EE6}" srcOrd="0" destOrd="0" presId="urn:microsoft.com/office/officeart/2005/8/layout/list1"/>
    <dgm:cxn modelId="{AB05712E-126A-4D4F-A97E-DBA74D82B466}" type="presParOf" srcId="{3561FB3E-D1BA-4399-B029-46AA78609DB3}" destId="{E880225B-9319-4D31-B74E-3121CC3D3CEC}" srcOrd="1" destOrd="0" presId="urn:microsoft.com/office/officeart/2005/8/layout/list1"/>
    <dgm:cxn modelId="{4177531E-55B6-4C2E-A078-E7E3FBFDA7B3}" type="presParOf" srcId="{F96F7942-C4D7-4DED-B51E-A8D8145918AA}" destId="{16ACA40C-33EE-41A4-A307-A519A9260B8F}" srcOrd="5" destOrd="0" presId="urn:microsoft.com/office/officeart/2005/8/layout/list1"/>
    <dgm:cxn modelId="{1CCA3664-355B-469C-A50C-FF0F8BDBEAE6}" type="presParOf" srcId="{F96F7942-C4D7-4DED-B51E-A8D8145918AA}" destId="{1869AD9B-C63E-4904-AF7D-4F2C4939A942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36F61D-D457-4E9B-BE15-3F2CEA05909D}">
      <dsp:nvSpPr>
        <dsp:cNvPr id="0" name=""/>
        <dsp:cNvSpPr/>
      </dsp:nvSpPr>
      <dsp:spPr>
        <a:xfrm>
          <a:off x="0" y="19639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heap to store data objects</a:t>
          </a:r>
          <a:endParaRPr lang="en-US" sz="1800" kern="1200" dirty="0"/>
        </a:p>
      </dsp:txBody>
      <dsp:txXfrm>
        <a:off x="0" y="19639"/>
        <a:ext cx="3352800" cy="421200"/>
      </dsp:txXfrm>
    </dsp:sp>
    <dsp:sp modelId="{2BC0713B-E83C-4E52-85DF-4DD2587905CF}">
      <dsp:nvSpPr>
        <dsp:cNvPr id="0" name=""/>
        <dsp:cNvSpPr/>
      </dsp:nvSpPr>
      <dsp:spPr>
        <a:xfrm>
          <a:off x="0" y="492679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GC does not scan data heap</a:t>
          </a:r>
          <a:endParaRPr lang="en-US" sz="1800" kern="1200" dirty="0"/>
        </a:p>
      </dsp:txBody>
      <dsp:txXfrm>
        <a:off x="0" y="492679"/>
        <a:ext cx="3352800" cy="421200"/>
      </dsp:txXfrm>
    </dsp:sp>
    <dsp:sp modelId="{3A34A99D-950D-414F-8096-6D34AD8E2989}">
      <dsp:nvSpPr>
        <dsp:cNvPr id="0" name=""/>
        <dsp:cNvSpPr/>
      </dsp:nvSpPr>
      <dsp:spPr>
        <a:xfrm>
          <a:off x="0" y="965720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Promising but limited </a:t>
          </a:r>
          <a:endParaRPr lang="en-US" sz="1800" kern="1200" dirty="0"/>
        </a:p>
      </dsp:txBody>
      <dsp:txXfrm>
        <a:off x="0" y="965720"/>
        <a:ext cx="3352800" cy="421200"/>
      </dsp:txXfrm>
    </dsp:sp>
    <dsp:sp modelId="{5E3CF9E3-2A84-4F70-80BC-EEB66D5EE4BA}">
      <dsp:nvSpPr>
        <dsp:cNvPr id="0" name=""/>
        <dsp:cNvSpPr/>
      </dsp:nvSpPr>
      <dsp:spPr>
        <a:xfrm>
          <a:off x="0" y="1438760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High deployment effort</a:t>
          </a:r>
          <a:endParaRPr lang="en-US" sz="1800" kern="1200" dirty="0"/>
        </a:p>
      </dsp:txBody>
      <dsp:txXfrm>
        <a:off x="0" y="1438760"/>
        <a:ext cx="3352800" cy="421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36F61D-D457-4E9B-BE15-3F2CEA05909D}">
      <dsp:nvSpPr>
        <dsp:cNvPr id="0" name=""/>
        <dsp:cNvSpPr/>
      </dsp:nvSpPr>
      <dsp:spPr>
        <a:xfrm>
          <a:off x="0" y="19639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Non-intrusive technique</a:t>
          </a:r>
          <a:endParaRPr lang="en-US" sz="1800" kern="1200" dirty="0"/>
        </a:p>
      </dsp:txBody>
      <dsp:txXfrm>
        <a:off x="0" y="19639"/>
        <a:ext cx="3352800" cy="421200"/>
      </dsp:txXfrm>
    </dsp:sp>
    <dsp:sp modelId="{2BC0713B-E83C-4E52-85DF-4DD2587905CF}">
      <dsp:nvSpPr>
        <dsp:cNvPr id="0" name=""/>
        <dsp:cNvSpPr/>
      </dsp:nvSpPr>
      <dsp:spPr>
        <a:xfrm>
          <a:off x="0" y="492679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Operate at compiler level</a:t>
          </a:r>
          <a:endParaRPr lang="en-US" sz="1800" kern="1200" dirty="0"/>
        </a:p>
      </dsp:txBody>
      <dsp:txXfrm>
        <a:off x="0" y="492679"/>
        <a:ext cx="3352800" cy="421200"/>
      </dsp:txXfrm>
    </dsp:sp>
    <dsp:sp modelId="{3A34A99D-950D-414F-8096-6D34AD8E2989}">
      <dsp:nvSpPr>
        <dsp:cNvPr id="0" name=""/>
        <dsp:cNvSpPr/>
      </dsp:nvSpPr>
      <dsp:spPr>
        <a:xfrm>
          <a:off x="0" y="965720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Much more general and practical</a:t>
          </a:r>
          <a:endParaRPr lang="en-US" sz="1800" kern="1200" dirty="0"/>
        </a:p>
      </dsp:txBody>
      <dsp:txXfrm>
        <a:off x="0" y="965720"/>
        <a:ext cx="3352800" cy="421200"/>
      </dsp:txXfrm>
    </dsp:sp>
    <dsp:sp modelId="{5E3CF9E3-2A84-4F70-80BC-EEB66D5EE4BA}">
      <dsp:nvSpPr>
        <dsp:cNvPr id="0" name=""/>
        <dsp:cNvSpPr/>
      </dsp:nvSpPr>
      <dsp:spPr>
        <a:xfrm>
          <a:off x="0" y="1438760"/>
          <a:ext cx="3352800" cy="421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Semi-automatic</a:t>
          </a:r>
          <a:endParaRPr lang="en-US" sz="1800" kern="1200" dirty="0"/>
        </a:p>
      </dsp:txBody>
      <dsp:txXfrm>
        <a:off x="0" y="1438760"/>
        <a:ext cx="3352800" cy="421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FD395D-DA23-4F0D-9D56-212B7DDC6CC4}">
      <dsp:nvSpPr>
        <dsp:cNvPr id="0" name=""/>
        <dsp:cNvSpPr/>
      </dsp:nvSpPr>
      <dsp:spPr>
        <a:xfrm>
          <a:off x="0" y="444748"/>
          <a:ext cx="7791450" cy="1168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703" tIns="583184" rIns="604703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 : cardinality of the data set</a:t>
          </a:r>
          <a:endParaRPr lang="en-US" sz="2800" kern="1200" dirty="0"/>
        </a:p>
      </dsp:txBody>
      <dsp:txXfrm>
        <a:off x="0" y="444748"/>
        <a:ext cx="7791450" cy="1168650"/>
      </dsp:txXfrm>
    </dsp:sp>
    <dsp:sp modelId="{B8085420-5B3D-42DB-A7DD-5279074B18E1}">
      <dsp:nvSpPr>
        <dsp:cNvPr id="0" name=""/>
        <dsp:cNvSpPr/>
      </dsp:nvSpPr>
      <dsp:spPr>
        <a:xfrm>
          <a:off x="389572" y="7994"/>
          <a:ext cx="5454015" cy="8265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6149" tIns="0" rIns="20614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O(s)</a:t>
          </a:r>
          <a:endParaRPr lang="en-US" sz="2800" kern="1200" dirty="0"/>
        </a:p>
      </dsp:txBody>
      <dsp:txXfrm>
        <a:off x="389572" y="7994"/>
        <a:ext cx="5454015" cy="826560"/>
      </dsp:txXfrm>
    </dsp:sp>
    <dsp:sp modelId="{1869AD9B-C63E-4904-AF7D-4F2C4939A942}">
      <dsp:nvSpPr>
        <dsp:cNvPr id="0" name=""/>
        <dsp:cNvSpPr/>
      </dsp:nvSpPr>
      <dsp:spPr>
        <a:xfrm>
          <a:off x="0" y="2128839"/>
          <a:ext cx="7791450" cy="202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703" tIns="583184" rIns="604703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 : number of threads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n : number of data types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 : number of pages</a:t>
          </a:r>
          <a:endParaRPr lang="en-US" sz="2800" kern="1200" dirty="0"/>
        </a:p>
      </dsp:txBody>
      <dsp:txXfrm>
        <a:off x="0" y="2128839"/>
        <a:ext cx="7791450" cy="2028600"/>
      </dsp:txXfrm>
    </dsp:sp>
    <dsp:sp modelId="{E880225B-9319-4D31-B74E-3121CC3D3CEC}">
      <dsp:nvSpPr>
        <dsp:cNvPr id="0" name=""/>
        <dsp:cNvSpPr/>
      </dsp:nvSpPr>
      <dsp:spPr>
        <a:xfrm>
          <a:off x="389572" y="1741125"/>
          <a:ext cx="5454015" cy="8265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06149" tIns="0" rIns="20614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O(t*</a:t>
          </a:r>
          <a:r>
            <a:rPr lang="en-US" sz="2800" kern="1200" dirty="0" err="1" smtClean="0"/>
            <a:t>n+p</a:t>
          </a:r>
          <a:r>
            <a:rPr lang="en-US" sz="2800" kern="1200" dirty="0" smtClean="0"/>
            <a:t>)</a:t>
          </a:r>
          <a:endParaRPr lang="en-US" sz="2800" kern="1200" dirty="0"/>
        </a:p>
      </dsp:txBody>
      <dsp:txXfrm>
        <a:off x="389572" y="1741125"/>
        <a:ext cx="5454015" cy="82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0.65347</cdr:x>
      <cdr:y>0.55072</cdr:y>
    </cdr:from>
    <cdr:to>
      <cdr:x>0.86139</cdr:x>
      <cdr:y>0.65024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5029200" y="2895600"/>
          <a:ext cx="16002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r>
            <a:rPr lang="en-US" sz="2800" dirty="0" smtClean="0">
              <a:solidFill>
                <a:srgbClr val="0070C0"/>
              </a:solidFill>
            </a:rPr>
            <a:t>Original</a:t>
          </a:r>
          <a:endParaRPr lang="en-US" sz="2800" baseline="300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0.60396</cdr:x>
      <cdr:y>0.34783</cdr:y>
    </cdr:from>
    <cdr:to>
      <cdr:x>0.63366</cdr:x>
      <cdr:y>0.4058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4648200" y="1828800"/>
          <a:ext cx="228600" cy="3048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0.63366</cdr:x>
      <cdr:y>0.53623</cdr:y>
    </cdr:from>
    <cdr:to>
      <cdr:x>0.66337</cdr:x>
      <cdr:y>0.57971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 flipV="1">
          <a:off x="4876800" y="2819400"/>
          <a:ext cx="22860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 lIns="0" tIns="0" rIns="0" bIns="0" anchor="t" anchorCtr="0">
            <a:noAutofit/>
          </a:bodyPr>
          <a:lstStyle>
            <a:lvl1pPr>
              <a:defRPr sz="5400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43000" y="914400"/>
            <a:ext cx="7772400" cy="0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5D5FB4-4EFC-4AE5-8C5A-FC5C0DBEA95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78E457-682A-4C5D-A359-2AAE681DB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8001000" cy="3048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Hanzel Extended" pitchFamily="34" charset="0"/>
              </a:rPr>
              <a:t>Facade: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A Compiler and Runtime </a:t>
            </a:r>
            <a:br>
              <a:rPr lang="en-US" sz="4800" dirty="0" smtClean="0"/>
            </a:br>
            <a:r>
              <a:rPr lang="en-US" sz="4800" dirty="0" smtClean="0"/>
              <a:t>for (Almost) Object-Bounded </a:t>
            </a:r>
            <a:br>
              <a:rPr lang="en-US" sz="4800" dirty="0" smtClean="0"/>
            </a:br>
            <a:r>
              <a:rPr lang="en-US" sz="4800" dirty="0" smtClean="0"/>
              <a:t>Big Data Applications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5562600"/>
            <a:ext cx="1676400" cy="914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UC Irvine</a:t>
            </a:r>
          </a:p>
          <a:p>
            <a:pPr algn="ctr"/>
            <a:r>
              <a:rPr lang="en-US" sz="2400" dirty="0" smtClean="0"/>
              <a:t>USA </a:t>
            </a:r>
            <a:endParaRPr lang="en-US" sz="2400" dirty="0"/>
          </a:p>
        </p:txBody>
      </p:sp>
      <p:pic>
        <p:nvPicPr>
          <p:cNvPr id="4" name="Picture 4" descr="uc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5486400"/>
            <a:ext cx="1056526" cy="106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38400" y="4191000"/>
            <a:ext cx="6553200" cy="11430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Khanh Nguyen</a:t>
            </a:r>
            <a:r>
              <a:rPr lang="en-US" sz="2800" dirty="0" smtClean="0"/>
              <a:t>,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Kai Wang,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Yingyi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Bu, </a:t>
            </a:r>
          </a:p>
          <a:p>
            <a:pPr lvl="0" algn="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Lu Fang,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Jian</a:t>
            </a:r>
            <a:r>
              <a:rPr lang="en-US" sz="2800" dirty="0" err="1" smtClean="0">
                <a:ea typeface="+mj-ea"/>
                <a:cs typeface="+mj-cs"/>
              </a:rPr>
              <a:t>fei</a:t>
            </a:r>
            <a:r>
              <a:rPr lang="en-US" sz="2800" dirty="0" smtClean="0">
                <a:ea typeface="+mj-ea"/>
                <a:cs typeface="+mj-cs"/>
              </a:rPr>
              <a:t> </a:t>
            </a:r>
            <a:r>
              <a:rPr lang="en-US" sz="2800" dirty="0" err="1" smtClean="0">
                <a:ea typeface="+mj-ea"/>
                <a:cs typeface="+mj-cs"/>
              </a:rPr>
              <a:t>Hu</a:t>
            </a:r>
            <a:r>
              <a:rPr lang="en-US" sz="2800" dirty="0" smtClean="0">
                <a:ea typeface="+mj-ea"/>
                <a:cs typeface="+mj-cs"/>
              </a:rPr>
              <a:t>, </a:t>
            </a:r>
            <a:r>
              <a:rPr lang="en-US" sz="2800" dirty="0" smtClean="0"/>
              <a:t>Harry </a:t>
            </a:r>
            <a:r>
              <a:rPr lang="en-US" sz="2800" dirty="0" err="1" smtClean="0"/>
              <a:t>Xu</a:t>
            </a:r>
            <a:endParaRPr lang="en-US" sz="2800" dirty="0" smtClean="0"/>
          </a:p>
          <a:p>
            <a:pPr algn="r">
              <a:spcBef>
                <a:spcPct val="0"/>
              </a:spcBef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3200400"/>
            <a:ext cx="807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228600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.addStudent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524000" y="1371600"/>
            <a:ext cx="7315200" cy="20005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14350" indent="-514350" defTabSz="4387850"/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ProfessorFacade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professorPool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514350" indent="-514350" defTabSz="4387850"/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StudentFacade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</a:t>
            </a:r>
            <a:r>
              <a:rPr lang="en-US" sz="2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 smtClean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studentPool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514350" indent="-514350" defTabSz="4387850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pageRef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pageRef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.addStudent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/>
          </a:p>
        </p:txBody>
      </p:sp>
      <p:cxnSp>
        <p:nvCxnSpPr>
          <p:cNvPr id="7" name="Shape 6"/>
          <p:cNvCxnSpPr>
            <a:stCxn id="5" idx="2"/>
            <a:endCxn id="6" idx="0"/>
          </p:cNvCxnSpPr>
          <p:nvPr/>
        </p:nvCxnSpPr>
        <p:spPr>
          <a:xfrm rot="16200000" flipH="1">
            <a:off x="3605181" y="-204820"/>
            <a:ext cx="681335" cy="2471504"/>
          </a:xfrm>
          <a:prstGeom prst="bentConnector3">
            <a:avLst>
              <a:gd name="adj1" fmla="val 50000"/>
            </a:avLst>
          </a:prstGeom>
          <a:ln w="50800" cmpd="thickThin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Alternate Process 12"/>
          <p:cNvSpPr/>
          <p:nvPr/>
        </p:nvSpPr>
        <p:spPr>
          <a:xfrm>
            <a:off x="4800600" y="228600"/>
            <a:ext cx="3581400" cy="609600"/>
          </a:xfrm>
          <a:prstGeom prst="flowChartAlternateProcess">
            <a:avLst/>
          </a:prstGeom>
          <a:ln w="22225"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Have only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dirty="0" smtClean="0"/>
              <a:t> and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sRef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810000"/>
            <a:ext cx="670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StudentFacade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long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thisRef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pageRef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long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pageRef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//...</a:t>
            </a:r>
          </a:p>
          <a:p>
            <a:pPr marL="514350" indent="-514350" defTabSz="438785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657600"/>
            <a:ext cx="807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.addStudents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s4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95800" y="1219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2971800"/>
            <a:ext cx="6781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professorPool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studentPool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studentPool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studentPool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sf4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studentPool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sf5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studentPool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.addStudents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sf4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sf5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9600" y="2438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152400"/>
            <a:ext cx="152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Orig.</a:t>
            </a:r>
            <a:endParaRPr lang="en-US" sz="4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1371600"/>
            <a:ext cx="198120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anzel Extended" pitchFamily="34" charset="0"/>
              </a:rPr>
              <a:t>Facade</a:t>
            </a:r>
            <a:endParaRPr lang="en-US" sz="26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Hanzel Extende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86600" y="3048000"/>
            <a:ext cx="1752600" cy="295465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statically created; bounded by the max # operands of type Professor/</a:t>
            </a:r>
          </a:p>
          <a:p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</a:t>
            </a:r>
            <a:endParaRPr lang="en-US" sz="2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600" y="2971800"/>
            <a:ext cx="2895600" cy="533400"/>
          </a:xfrm>
          <a:prstGeom prst="rect">
            <a:avLst/>
          </a:prstGeom>
          <a:noFill/>
          <a:ln w="127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3733800"/>
            <a:ext cx="2438400" cy="457200"/>
          </a:xfrm>
          <a:prstGeom prst="rect">
            <a:avLst/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hape 18"/>
          <p:cNvCxnSpPr>
            <a:stCxn id="15" idx="0"/>
          </p:cNvCxnSpPr>
          <p:nvPr/>
        </p:nvCxnSpPr>
        <p:spPr>
          <a:xfrm rot="5400000" flipH="1" flipV="1">
            <a:off x="5600700" y="2400300"/>
            <a:ext cx="76200" cy="2590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4" idx="2"/>
          </p:cNvCxnSpPr>
          <p:nvPr/>
        </p:nvCxnSpPr>
        <p:spPr>
          <a:xfrm rot="16200000" flipH="1">
            <a:off x="5562600" y="2286000"/>
            <a:ext cx="152400" cy="2590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 animBg="1"/>
      <p:bldP spid="11" grpId="0"/>
      <p:bldP spid="13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790688" cy="4191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Dynamic dispatch</a:t>
            </a:r>
          </a:p>
          <a:p>
            <a:pPr lvl="1"/>
            <a:r>
              <a:rPr lang="en-US" sz="3200" dirty="0" smtClean="0"/>
              <a:t>Use type ID in the record’s header</a:t>
            </a:r>
          </a:p>
          <a:p>
            <a:pPr lvl="1"/>
            <a:r>
              <a:rPr lang="en-US" sz="3200" dirty="0" smtClean="0"/>
              <a:t>Parameter facade pool</a:t>
            </a:r>
          </a:p>
          <a:p>
            <a:pPr lvl="1"/>
            <a:r>
              <a:rPr lang="en-US" sz="3200" dirty="0" smtClean="0"/>
              <a:t>Separated receiver facade pool</a:t>
            </a:r>
            <a:endParaRPr lang="en-US" sz="2400" dirty="0" smtClean="0"/>
          </a:p>
          <a:p>
            <a:endParaRPr lang="en-US" sz="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52600" y="4655403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.addStudent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676400" y="5188803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ProfessorFacade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		</a:t>
            </a:r>
            <a:r>
              <a:rPr lang="en-US" sz="2400" b="1" dirty="0" err="1" smtClean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FacadeRuntime.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resolve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648200" y="3817203"/>
            <a:ext cx="4267200" cy="1219200"/>
            <a:chOff x="4648200" y="3817203"/>
            <a:chExt cx="4267200" cy="1219200"/>
          </a:xfrm>
        </p:grpSpPr>
        <p:pic>
          <p:nvPicPr>
            <p:cNvPr id="6" name="Picture 5" descr="fig1.jpg"/>
            <p:cNvPicPr>
              <a:picLocks noChangeAspect="1"/>
            </p:cNvPicPr>
            <p:nvPr/>
          </p:nvPicPr>
          <p:blipFill>
            <a:blip r:embed="rId2" cstate="print"/>
            <a:srcRect r="35340" b="50587"/>
            <a:stretch>
              <a:fillRect/>
            </a:stretch>
          </p:blipFill>
          <p:spPr>
            <a:xfrm>
              <a:off x="4648200" y="3817203"/>
              <a:ext cx="4267200" cy="12192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806397" y="3824068"/>
              <a:ext cx="5334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Concurrency:</a:t>
            </a:r>
          </a:p>
          <a:p>
            <a:pPr lvl="1"/>
            <a:r>
              <a:rPr lang="en-US" dirty="0" smtClean="0"/>
              <a:t>Thread-local facade pooling</a:t>
            </a:r>
          </a:p>
          <a:p>
            <a:pPr lvl="1"/>
            <a:r>
              <a:rPr lang="en-US" dirty="0" smtClean="0"/>
              <a:t>Global lock pool to support object locks</a:t>
            </a:r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95400" y="4038600"/>
            <a:ext cx="32766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14350" indent="-514350" defTabSz="4387850"/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enterMonitor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514350" indent="-514350" defTabSz="4387850"/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514350" indent="-514350" defTabSz="4387850"/>
            <a:r>
              <a:rPr lang="en-US" sz="24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exitMonitor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(o);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334000" y="3124200"/>
            <a:ext cx="3733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defTabSz="43878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 a free lock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from the lock pool;</a:t>
            </a:r>
          </a:p>
          <a:p>
            <a:pPr marL="514350" indent="-514350" defTabSz="43878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Write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into the lock field of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oRef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 defTabSz="4387850"/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.compareAndInc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14350" indent="-514350" defTabSz="4387850"/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enterMonitor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(l);</a:t>
            </a:r>
          </a:p>
          <a:p>
            <a:pPr marL="514350" indent="-514350" defTabSz="43878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14350" indent="-514350" defTabSz="4387850"/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exitMonitor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(l);</a:t>
            </a:r>
          </a:p>
          <a:p>
            <a:pPr marL="514350" indent="-514350" defTabSz="43878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.compareAndDec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 algn="ctr" defTabSz="43878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0){</a:t>
            </a:r>
          </a:p>
          <a:p>
            <a:pPr marL="514350" indent="-514350" defTabSz="43878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Write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lock field of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oRef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 defTabSz="43878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to the pool;}</a:t>
            </a:r>
          </a:p>
        </p:txBody>
      </p:sp>
      <p:sp>
        <p:nvSpPr>
          <p:cNvPr id="7" name="Down Arrow 6"/>
          <p:cNvSpPr/>
          <p:nvPr/>
        </p:nvSpPr>
        <p:spPr>
          <a:xfrm rot="16200000">
            <a:off x="4558748" y="4424295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2209800"/>
            <a:ext cx="2209800" cy="4572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/>
              <a:t>Object locks</a:t>
            </a:r>
            <a:endParaRPr kumimoji="0" lang="en-US" sz="280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uLnTx/>
              <a:uFillTx/>
              <a:ea typeface="+mj-ea"/>
              <a:cs typeface="+mj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66800" y="2667000"/>
            <a:ext cx="4267200" cy="1219200"/>
            <a:chOff x="1066800" y="2667000"/>
            <a:chExt cx="4267200" cy="1219200"/>
          </a:xfrm>
        </p:grpSpPr>
        <p:pic>
          <p:nvPicPr>
            <p:cNvPr id="4" name="Picture 3" descr="fig1.jpg"/>
            <p:cNvPicPr>
              <a:picLocks noChangeAspect="1"/>
            </p:cNvPicPr>
            <p:nvPr/>
          </p:nvPicPr>
          <p:blipFill>
            <a:blip r:embed="rId2" cstate="print"/>
            <a:srcRect r="35340" b="50587"/>
            <a:stretch>
              <a:fillRect/>
            </a:stretch>
          </p:blipFill>
          <p:spPr>
            <a:xfrm>
              <a:off x="1066800" y="2667000"/>
              <a:ext cx="4267200" cy="12192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724400" y="2729132"/>
              <a:ext cx="609600" cy="304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/>
      <p:bldP spid="6" grpId="0"/>
      <p:bldP spid="7" grpId="0" animBg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79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Allocation</a:t>
            </a:r>
          </a:p>
          <a:p>
            <a:pPr lvl="1"/>
            <a:r>
              <a:rPr lang="en-US" sz="2400" dirty="0" smtClean="0"/>
              <a:t>High-performance parallel allocator</a:t>
            </a:r>
          </a:p>
          <a:p>
            <a:pPr lvl="2"/>
            <a:r>
              <a:rPr lang="en-US" sz="2000" dirty="0" smtClean="0"/>
              <a:t>Thread-local managers</a:t>
            </a:r>
          </a:p>
          <a:p>
            <a:pPr lvl="2"/>
            <a:r>
              <a:rPr lang="en-US" sz="2000" dirty="0" smtClean="0"/>
              <a:t>Uses different size classes</a:t>
            </a:r>
          </a:p>
          <a:p>
            <a:endParaRPr lang="en-US" sz="600" dirty="0" smtClean="0"/>
          </a:p>
          <a:p>
            <a:r>
              <a:rPr lang="en-US" sz="2800" dirty="0" smtClean="0"/>
              <a:t>Insights:</a:t>
            </a:r>
          </a:p>
          <a:p>
            <a:pPr lvl="1"/>
            <a:r>
              <a:rPr lang="en-US" sz="2400" dirty="0" smtClean="0"/>
              <a:t>Data-processing functions are iteration-based</a:t>
            </a:r>
          </a:p>
          <a:p>
            <a:pPr lvl="1"/>
            <a:r>
              <a:rPr lang="en-US" sz="2400" dirty="0" smtClean="0"/>
              <a:t>Each iteration processes distinct data partition</a:t>
            </a:r>
          </a:p>
          <a:p>
            <a:pPr lvl="1"/>
            <a:r>
              <a:rPr lang="en-US" sz="2400" dirty="0" smtClean="0"/>
              <a:t>Data objects in each iteration have disjoint lifetime </a:t>
            </a:r>
          </a:p>
          <a:p>
            <a:pPr lvl="1"/>
            <a:endParaRPr lang="en-US" sz="600" dirty="0" smtClean="0"/>
          </a:p>
          <a:p>
            <a:r>
              <a:rPr lang="en-US" sz="2800" dirty="0" err="1" smtClean="0"/>
              <a:t>Deallocation</a:t>
            </a:r>
            <a:endParaRPr lang="en-US" sz="2800" dirty="0" smtClean="0"/>
          </a:p>
          <a:p>
            <a:pPr lvl="1"/>
            <a:r>
              <a:rPr lang="en-US" sz="2400" dirty="0" smtClean="0"/>
              <a:t>Use a user-provided pair of calls to recycle pages: </a:t>
            </a:r>
          </a:p>
          <a:p>
            <a:pPr lvl="2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iteration_start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/>
              <a:t> &amp;&amp;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iteration_end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400" dirty="0" smtClean="0"/>
              <a:t>Iterations are well-defined ---</a:t>
            </a:r>
            <a:r>
              <a:rPr lang="en-US" sz="1800" dirty="0" smtClean="0"/>
              <a:t> it took us only a few minutes to find iterations and insert callbacks in </a:t>
            </a:r>
            <a:r>
              <a:rPr lang="en-US" sz="1800" dirty="0" err="1" smtClean="0"/>
              <a:t>GraphChi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Optimizations:</a:t>
            </a:r>
          </a:p>
          <a:p>
            <a:pPr lvl="1"/>
            <a:r>
              <a:rPr lang="en-US" sz="3200" dirty="0" smtClean="0"/>
              <a:t>Object </a:t>
            </a:r>
            <a:r>
              <a:rPr lang="en-US" sz="3200" dirty="0" err="1" smtClean="0"/>
              <a:t>inlining</a:t>
            </a:r>
            <a:r>
              <a:rPr lang="en-US" sz="3200" dirty="0" smtClean="0"/>
              <a:t> for records whose size is known statically</a:t>
            </a:r>
          </a:p>
          <a:p>
            <a:pPr lvl="1"/>
            <a:r>
              <a:rPr lang="en-US" sz="3200" dirty="0" smtClean="0"/>
              <a:t>Oversized pages for large arrays</a:t>
            </a:r>
          </a:p>
          <a:p>
            <a:pPr lvl="1"/>
            <a:r>
              <a:rPr lang="en-US" sz="3200" dirty="0" smtClean="0"/>
              <a:t>Type specialization</a:t>
            </a:r>
          </a:p>
          <a:p>
            <a:pPr lvl="1"/>
            <a:r>
              <a:rPr lang="en-US" sz="3200" dirty="0" smtClean="0"/>
              <a:t>…</a:t>
            </a:r>
          </a:p>
          <a:p>
            <a:pPr lvl="1"/>
            <a:endParaRPr lang="en-US" sz="1800" dirty="0" smtClean="0"/>
          </a:p>
          <a:p>
            <a:r>
              <a:rPr lang="en-US" sz="4000" dirty="0" smtClean="0"/>
              <a:t>Support most of Java 7 features</a:t>
            </a:r>
          </a:p>
          <a:p>
            <a:r>
              <a:rPr lang="en-US" sz="4000" dirty="0" smtClean="0"/>
              <a:t>Details can be found in the paper</a:t>
            </a:r>
          </a:p>
          <a:p>
            <a:pPr lvl="1"/>
            <a:endParaRPr lang="en-US" sz="3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90688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err="1" smtClean="0">
                <a:solidFill>
                  <a:schemeClr val="accent1">
                    <a:lumMod val="75000"/>
                  </a:schemeClr>
                </a:solidFill>
              </a:rPr>
              <a:t>GraphChi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600" dirty="0" err="1" smtClean="0"/>
              <a:t>Kyrola</a:t>
            </a:r>
            <a:r>
              <a:rPr lang="en-US" sz="2400" dirty="0" smtClean="0"/>
              <a:t> et al. OSDI’12]</a:t>
            </a:r>
          </a:p>
          <a:p>
            <a:pPr lvl="1"/>
            <a:r>
              <a:rPr lang="en-US" sz="3000" dirty="0" smtClean="0"/>
              <a:t>High-performance</a:t>
            </a:r>
            <a:r>
              <a:rPr lang="en-US" dirty="0" smtClean="0"/>
              <a:t> graph analytical framework for a single machine </a:t>
            </a:r>
          </a:p>
          <a:p>
            <a:pPr lvl="1">
              <a:buNone/>
            </a:pPr>
            <a:endParaRPr lang="en-US" sz="1500" dirty="0" smtClean="0"/>
          </a:p>
          <a:p>
            <a:r>
              <a:rPr lang="en-US" sz="3500" dirty="0" err="1" smtClean="0">
                <a:solidFill>
                  <a:schemeClr val="accent1">
                    <a:lumMod val="75000"/>
                  </a:schemeClr>
                </a:solidFill>
              </a:rPr>
              <a:t>Hyracks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600" dirty="0" err="1" smtClean="0"/>
              <a:t>Borkar</a:t>
            </a:r>
            <a:r>
              <a:rPr lang="en-US" sz="2400" dirty="0" smtClean="0"/>
              <a:t> et al. ICDE’11]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sz="3000" dirty="0" smtClean="0"/>
              <a:t>parallel</a:t>
            </a:r>
            <a:r>
              <a:rPr lang="en-US" dirty="0" smtClean="0"/>
              <a:t> </a:t>
            </a:r>
            <a:r>
              <a:rPr lang="en-US" sz="3000" dirty="0" smtClean="0"/>
              <a:t>platform</a:t>
            </a:r>
            <a:r>
              <a:rPr lang="en-US" dirty="0" smtClean="0"/>
              <a:t> to run data-intensive jobs on a cluster of shared-nothing machines</a:t>
            </a:r>
          </a:p>
          <a:p>
            <a:pPr lvl="1"/>
            <a:endParaRPr lang="en-US" sz="1500" dirty="0" smtClean="0"/>
          </a:p>
          <a:p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GPS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600" dirty="0" err="1" smtClean="0"/>
              <a:t>Salihoglu</a:t>
            </a:r>
            <a:r>
              <a:rPr lang="en-US" sz="2400" dirty="0" smtClean="0"/>
              <a:t> and </a:t>
            </a:r>
            <a:r>
              <a:rPr lang="en-US" sz="2400" dirty="0" err="1" smtClean="0"/>
              <a:t>Widom</a:t>
            </a:r>
            <a:r>
              <a:rPr lang="en-US" sz="2400" dirty="0" smtClean="0"/>
              <a:t> SSDBM’13]</a:t>
            </a:r>
            <a:endParaRPr lang="en-US" dirty="0" smtClean="0"/>
          </a:p>
          <a:p>
            <a:pPr lvl="1"/>
            <a:r>
              <a:rPr lang="en-US" sz="3000" dirty="0" smtClean="0"/>
              <a:t>Distributed</a:t>
            </a:r>
            <a:r>
              <a:rPr lang="en-US" dirty="0" smtClean="0"/>
              <a:t> </a:t>
            </a:r>
            <a:r>
              <a:rPr lang="en-US" sz="3000" dirty="0" smtClean="0"/>
              <a:t>graph</a:t>
            </a:r>
            <a:r>
              <a:rPr lang="en-US" dirty="0" smtClean="0"/>
              <a:t> </a:t>
            </a:r>
            <a:r>
              <a:rPr lang="en-US" sz="3000" dirty="0" smtClean="0"/>
              <a:t>processing</a:t>
            </a:r>
            <a:r>
              <a:rPr lang="en-US" dirty="0" smtClean="0"/>
              <a:t> system for large graphs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990600"/>
            <a:ext cx="6629400" cy="6578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kern="1200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000" dirty="0" smtClean="0">
                <a:solidFill>
                  <a:srgbClr val="0070C0"/>
                </a:solidFill>
              </a:rPr>
              <a:t>3 </a:t>
            </a:r>
            <a:r>
              <a:rPr lang="en-US" sz="3200" dirty="0" smtClean="0">
                <a:solidFill>
                  <a:srgbClr val="0070C0"/>
                </a:solidFill>
              </a:rPr>
              <a:t>frameworks</a:t>
            </a:r>
            <a:r>
              <a:rPr lang="en-US" sz="4000" dirty="0" smtClean="0">
                <a:solidFill>
                  <a:srgbClr val="0070C0"/>
                </a:solidFill>
              </a:rPr>
              <a:t>, 7 </a:t>
            </a:r>
            <a:r>
              <a:rPr lang="en-US" sz="3200" dirty="0" smtClean="0">
                <a:solidFill>
                  <a:srgbClr val="0070C0"/>
                </a:solidFill>
              </a:rPr>
              <a:t>applications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GraphChi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066800" y="990600"/>
          <a:ext cx="685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981200" y="1828800"/>
            <a:ext cx="5181600" cy="1588"/>
          </a:xfrm>
          <a:prstGeom prst="line">
            <a:avLst/>
          </a:prstGeom>
          <a:ln w="28575" cap="rnd" cmpd="sng">
            <a:solidFill>
              <a:srgbClr val="FF0000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105400" y="1219200"/>
            <a:ext cx="990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" dirty="0" smtClean="0">
                <a:ln w="11430">
                  <a:solidFill>
                    <a:schemeClr val="tx1"/>
                  </a:solidFill>
                </a:ln>
                <a:effectLst/>
              </a:rPr>
              <a:t>6.4x</a:t>
            </a:r>
            <a:r>
              <a:rPr lang="en-US" dirty="0" smtClean="0">
                <a:ln w="11430">
                  <a:solidFill>
                    <a:schemeClr val="tx1"/>
                  </a:solidFill>
                </a:ln>
                <a:effectLst/>
              </a:rPr>
              <a:t> </a:t>
            </a:r>
            <a:r>
              <a:rPr lang="en-US" sz="1200" dirty="0" smtClean="0">
                <a:ln w="11430">
                  <a:solidFill>
                    <a:schemeClr val="tx1"/>
                  </a:solidFill>
                </a:ln>
                <a:effectLst/>
              </a:rPr>
              <a:t>reduction</a:t>
            </a:r>
            <a:endParaRPr lang="en-US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143000"/>
            <a:ext cx="914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" dirty="0" smtClean="0">
                <a:ln w="11430">
                  <a:solidFill>
                    <a:schemeClr val="tx1"/>
                  </a:solidFill>
                </a:ln>
                <a:effectLst/>
              </a:rPr>
              <a:t>36.7</a:t>
            </a:r>
            <a:r>
              <a:rPr lang="en-US" dirty="0" smtClean="0">
                <a:ln w="11430">
                  <a:solidFill>
                    <a:schemeClr val="tx1"/>
                  </a:solidFill>
                </a:ln>
                <a:effectLst/>
              </a:rPr>
              <a:t>% </a:t>
            </a:r>
            <a:r>
              <a:rPr lang="en-US" sz="1200" dirty="0" err="1" smtClean="0">
                <a:ln w="11430">
                  <a:solidFill>
                    <a:schemeClr val="tx1"/>
                  </a:solidFill>
                </a:ln>
                <a:effectLst/>
              </a:rPr>
              <a:t>improv</a:t>
            </a:r>
            <a:r>
              <a:rPr lang="en-US" sz="1200" dirty="0" smtClean="0">
                <a:ln w="11430">
                  <a:solidFill>
                    <a:schemeClr val="tx1"/>
                  </a:solidFill>
                </a:ln>
                <a:effectLst/>
              </a:rPr>
              <a:t>.</a:t>
            </a:r>
            <a:endParaRPr lang="en-US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1066800" y="3733800"/>
          <a:ext cx="6858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981200" y="4572000"/>
            <a:ext cx="5105400" cy="1588"/>
          </a:xfrm>
          <a:prstGeom prst="line">
            <a:avLst/>
          </a:prstGeom>
          <a:ln w="28575" cap="rnd" cmpd="sng">
            <a:solidFill>
              <a:srgbClr val="FF0000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29200" y="3962400"/>
            <a:ext cx="838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" dirty="0" smtClean="0">
                <a:ln w="11430">
                  <a:solidFill>
                    <a:schemeClr val="tx1"/>
                  </a:solidFill>
                </a:ln>
                <a:effectLst/>
              </a:rPr>
              <a:t>4x </a:t>
            </a:r>
            <a:r>
              <a:rPr lang="en-US" sz="1200" dirty="0" smtClean="0">
                <a:ln w="11430">
                  <a:solidFill>
                    <a:schemeClr val="tx1"/>
                  </a:solidFill>
                </a:ln>
                <a:effectLst/>
              </a:rPr>
              <a:t>reduction</a:t>
            </a:r>
            <a:endParaRPr lang="en-US" sz="2000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7400" y="3962400"/>
            <a:ext cx="6812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" dirty="0" smtClean="0">
                <a:ln w="11430">
                  <a:solidFill>
                    <a:schemeClr val="tx1"/>
                  </a:solidFill>
                </a:ln>
                <a:effectLst/>
              </a:rPr>
              <a:t>5.8</a:t>
            </a:r>
            <a:r>
              <a:rPr lang="en-US" dirty="0" smtClean="0">
                <a:ln w="11430">
                  <a:solidFill>
                    <a:schemeClr val="tx1"/>
                  </a:solidFill>
                </a:ln>
                <a:effectLst/>
              </a:rPr>
              <a:t>% </a:t>
            </a:r>
            <a:r>
              <a:rPr lang="en-US" sz="1200" dirty="0" err="1" smtClean="0">
                <a:ln w="11430">
                  <a:solidFill>
                    <a:schemeClr val="tx1"/>
                  </a:solidFill>
                </a:ln>
                <a:effectLst/>
              </a:rPr>
              <a:t>improv</a:t>
            </a:r>
            <a:r>
              <a:rPr lang="en-US" sz="1100" dirty="0" smtClean="0">
                <a:ln w="11430">
                  <a:solidFill>
                    <a:schemeClr val="tx1"/>
                  </a:solidFill>
                </a:ln>
                <a:effectLst/>
              </a:rPr>
              <a:t>.</a:t>
            </a:r>
            <a:endParaRPr lang="en-US" sz="1100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315200" y="4038600"/>
            <a:ext cx="1828800" cy="381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Connected Component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7315200" y="1371600"/>
            <a:ext cx="2590800" cy="381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Page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Rank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GraphChi</a:t>
            </a:r>
            <a:r>
              <a:rPr lang="en-US" dirty="0" smtClean="0"/>
              <a:t> - Throughput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990600"/>
          <a:ext cx="7848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990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2590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Facade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2133600"/>
            <a:ext cx="1600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effectLst/>
              </a:rPr>
              <a:t>1.4x</a:t>
            </a:r>
            <a:r>
              <a:rPr lang="en-US" sz="2000" b="1" dirty="0" smtClean="0">
                <a:ln w="11430">
                  <a:solidFill>
                    <a:schemeClr val="tx1"/>
                  </a:solidFill>
                </a:ln>
                <a:effectLst/>
              </a:rPr>
              <a:t> </a:t>
            </a:r>
            <a:r>
              <a:rPr lang="en-US" sz="1600" b="1" dirty="0" smtClean="0">
                <a:ln w="11430">
                  <a:solidFill>
                    <a:schemeClr val="tx1"/>
                  </a:solidFill>
                </a:ln>
                <a:effectLst/>
              </a:rPr>
              <a:t>improvement</a:t>
            </a:r>
            <a:endParaRPr lang="en-US" sz="2000" b="1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14400" y="762000"/>
          <a:ext cx="7162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Hyracks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1219200"/>
            <a:ext cx="2819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dirty="0" smtClean="0">
                <a:ln w="11430">
                  <a:solidFill>
                    <a:schemeClr val="tx1"/>
                  </a:solidFill>
                </a:ln>
                <a:effectLst/>
              </a:rPr>
              <a:t>31x </a:t>
            </a:r>
            <a:r>
              <a:rPr lang="en-US" dirty="0" smtClean="0">
                <a:ln w="11430">
                  <a:solidFill>
                    <a:schemeClr val="tx1"/>
                  </a:solidFill>
                </a:ln>
                <a:effectLst/>
              </a:rPr>
              <a:t>reduction in GC time</a:t>
            </a:r>
            <a:endParaRPr lang="en-US" sz="2400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06525" y="1623647"/>
            <a:ext cx="4800600" cy="1588"/>
          </a:xfrm>
          <a:prstGeom prst="line">
            <a:avLst/>
          </a:prstGeom>
          <a:ln w="28575" cap="rnd" cmpd="sng">
            <a:solidFill>
              <a:srgbClr val="FF0000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705600" y="1371600"/>
            <a:ext cx="1676400" cy="381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External Sort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/>
        </p:nvGraphicFramePr>
        <p:xfrm>
          <a:off x="609600" y="3810000"/>
          <a:ext cx="6477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7010400" y="4419600"/>
            <a:ext cx="1676400" cy="381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Word Count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3810000" y="4800600"/>
            <a:ext cx="3429000" cy="762000"/>
          </a:xfrm>
          <a:prstGeom prst="wedgeEllipseCallout">
            <a:avLst>
              <a:gd name="adj1" fmla="val -23830"/>
              <a:gd name="adj2" fmla="val 851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The original program crashed in all of these sets thus no figure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066800" y="4038600"/>
            <a:ext cx="4114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>
                  <a:solidFill>
                    <a:schemeClr val="tx1"/>
                  </a:solidFill>
                </a:ln>
                <a:effectLst/>
              </a:rPr>
              <a:t>32% </a:t>
            </a:r>
            <a:r>
              <a:rPr lang="en-US" sz="1600" b="1" dirty="0" smtClean="0">
                <a:ln w="11430">
                  <a:solidFill>
                    <a:schemeClr val="tx1"/>
                  </a:solidFill>
                </a:ln>
                <a:effectLst/>
              </a:rPr>
              <a:t>reduction in </a:t>
            </a:r>
            <a:r>
              <a:rPr lang="en-US" sz="1600" b="1" dirty="0" err="1" smtClean="0">
                <a:ln w="11430">
                  <a:solidFill>
                    <a:schemeClr val="tx1"/>
                  </a:solidFill>
                </a:ln>
                <a:effectLst/>
              </a:rPr>
              <a:t>mem</a:t>
            </a:r>
            <a:r>
              <a:rPr lang="en-US" sz="1600" b="1" dirty="0" smtClean="0">
                <a:ln w="11430">
                  <a:solidFill>
                    <a:schemeClr val="tx1"/>
                  </a:solidFill>
                </a:ln>
                <a:effectLst/>
              </a:rPr>
              <a:t>. consumption</a:t>
            </a:r>
            <a:endParaRPr lang="en-US" sz="2000" b="1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143000" y="152400"/>
            <a:ext cx="7848600" cy="6553200"/>
          </a:xfrm>
          <a:prstGeom prst="irregularSeal1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1905000"/>
            <a:ext cx="48768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zel Extended" pitchFamily="34" charset="0"/>
              </a:rPr>
              <a:t>BIG DATA</a:t>
            </a:r>
            <a:endParaRPr lang="en-U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zel Extend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715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Page Rank,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KMeans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&amp; Random Walk</a:t>
            </a: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Reduction in largest graph: 120M vertices, 1.7B edges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0600" y="1752600"/>
            <a:ext cx="8229600" cy="3657600"/>
            <a:chOff x="1143000" y="1371599"/>
            <a:chExt cx="8001000" cy="3657600"/>
          </a:xfrm>
        </p:grpSpPr>
        <p:graphicFrame>
          <p:nvGraphicFramePr>
            <p:cNvPr id="5" name="Chart 4"/>
            <p:cNvGraphicFramePr>
              <a:graphicFrameLocks noChangeAspect="1"/>
            </p:cNvGraphicFramePr>
            <p:nvPr/>
          </p:nvGraphicFramePr>
          <p:xfrm>
            <a:off x="1143000" y="1371599"/>
            <a:ext cx="38862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/>
            <p:cNvGraphicFramePr>
              <a:graphicFrameLocks noChangeAspect="1"/>
            </p:cNvGraphicFramePr>
            <p:nvPr/>
          </p:nvGraphicFramePr>
          <p:xfrm>
            <a:off x="4876800" y="1371599"/>
            <a:ext cx="4267200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715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Page Rank,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KMeans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&amp; Random Walk</a:t>
            </a: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Average cumulative reduction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90600" y="2209800"/>
          <a:ext cx="3886200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800600" y="2133600"/>
          <a:ext cx="4267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715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GraphChi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(Page Rank &amp; Connected Components)</a:t>
            </a:r>
            <a:endParaRPr lang="en-US" sz="2800" dirty="0" smtClean="0">
              <a:latin typeface="Arial Narrow" pitchFamily="34" charset="0"/>
            </a:endParaRPr>
          </a:p>
          <a:p>
            <a:pPr lvl="1"/>
            <a:r>
              <a:rPr lang="en-US" sz="2300" dirty="0" smtClean="0"/>
              <a:t>Up to </a:t>
            </a:r>
            <a:r>
              <a:rPr lang="en-US" sz="2300" dirty="0" smtClean="0">
                <a:solidFill>
                  <a:srgbClr val="FF0000"/>
                </a:solidFill>
              </a:rPr>
              <a:t>6.4x</a:t>
            </a:r>
            <a:r>
              <a:rPr lang="en-US" sz="2300" dirty="0" smtClean="0"/>
              <a:t> reduction in GC time </a:t>
            </a:r>
          </a:p>
          <a:p>
            <a:pPr lvl="1"/>
            <a:r>
              <a:rPr lang="en-US" sz="2300" dirty="0" smtClean="0"/>
              <a:t>Up to </a:t>
            </a:r>
            <a:r>
              <a:rPr lang="en-US" sz="2300" dirty="0" smtClean="0">
                <a:solidFill>
                  <a:srgbClr val="FF0000"/>
                </a:solidFill>
              </a:rPr>
              <a:t>28%</a:t>
            </a:r>
            <a:r>
              <a:rPr lang="en-US" sz="2300" dirty="0" smtClean="0"/>
              <a:t> reduction in memory usage </a:t>
            </a:r>
            <a:r>
              <a:rPr lang="en-US" sz="1600" dirty="0" smtClean="0"/>
              <a:t>(6+GB datasets)</a:t>
            </a:r>
            <a:endParaRPr lang="en-US" sz="2400" dirty="0" smtClean="0"/>
          </a:p>
          <a:p>
            <a:pPr lvl="1"/>
            <a:r>
              <a:rPr lang="en-US" sz="2300" dirty="0" smtClean="0"/>
              <a:t>Up to </a:t>
            </a:r>
            <a:r>
              <a:rPr lang="en-US" sz="2300" dirty="0" smtClean="0">
                <a:solidFill>
                  <a:srgbClr val="FF0000"/>
                </a:solidFill>
              </a:rPr>
              <a:t>48%</a:t>
            </a:r>
            <a:r>
              <a:rPr lang="en-US" sz="2300" dirty="0" smtClean="0"/>
              <a:t> reduction in execution time</a:t>
            </a:r>
          </a:p>
          <a:p>
            <a:pPr lvl="1"/>
            <a:r>
              <a:rPr lang="en-US" sz="2300" dirty="0" smtClean="0">
                <a:solidFill>
                  <a:srgbClr val="FF0000"/>
                </a:solidFill>
              </a:rPr>
              <a:t>1.4x</a:t>
            </a:r>
            <a:r>
              <a:rPr lang="en-US" sz="2300" dirty="0" smtClean="0"/>
              <a:t> improvement in throughput</a:t>
            </a:r>
            <a:r>
              <a:rPr lang="en-US" sz="2400" dirty="0" smtClean="0"/>
              <a:t> </a:t>
            </a:r>
          </a:p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Hyracks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(Word Count &amp; External Sort)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300" dirty="0" smtClean="0">
                <a:solidFill>
                  <a:srgbClr val="FF0000"/>
                </a:solidFill>
              </a:rPr>
              <a:t>3.8x </a:t>
            </a:r>
            <a:r>
              <a:rPr lang="en-US" sz="2300" dirty="0" smtClean="0"/>
              <a:t>improvement in scalability</a:t>
            </a:r>
            <a:endParaRPr lang="en-US" sz="2300" dirty="0" smtClean="0">
              <a:solidFill>
                <a:srgbClr val="FF0000"/>
              </a:solidFill>
            </a:endParaRPr>
          </a:p>
          <a:p>
            <a:pPr lvl="1"/>
            <a:r>
              <a:rPr lang="en-US" sz="2300" dirty="0" smtClean="0"/>
              <a:t>Up to</a:t>
            </a:r>
            <a:r>
              <a:rPr lang="en-US" sz="2300" dirty="0" smtClean="0">
                <a:solidFill>
                  <a:srgbClr val="FF0000"/>
                </a:solidFill>
              </a:rPr>
              <a:t> 88x</a:t>
            </a:r>
            <a:r>
              <a:rPr lang="en-US" sz="2300" dirty="0" smtClean="0"/>
              <a:t> reduction in GC time</a:t>
            </a:r>
          </a:p>
          <a:p>
            <a:pPr lvl="1"/>
            <a:r>
              <a:rPr lang="en-US" sz="2300" dirty="0" smtClean="0"/>
              <a:t>Up to </a:t>
            </a:r>
            <a:r>
              <a:rPr lang="en-US" sz="2300" dirty="0" smtClean="0">
                <a:solidFill>
                  <a:srgbClr val="FF0000"/>
                </a:solidFill>
              </a:rPr>
              <a:t>32%</a:t>
            </a:r>
            <a:r>
              <a:rPr lang="en-US" sz="2300" dirty="0" smtClean="0"/>
              <a:t> reduction in memory usage</a:t>
            </a:r>
          </a:p>
          <a:p>
            <a:pPr lvl="1"/>
            <a:r>
              <a:rPr lang="en-US" sz="2300" dirty="0" smtClean="0"/>
              <a:t>Up to </a:t>
            </a:r>
            <a:r>
              <a:rPr lang="en-US" sz="2300" dirty="0" smtClean="0">
                <a:solidFill>
                  <a:srgbClr val="FF0000"/>
                </a:solidFill>
              </a:rPr>
              <a:t>10%</a:t>
            </a:r>
            <a:r>
              <a:rPr lang="en-US" sz="2300" dirty="0" smtClean="0"/>
              <a:t> reduction in execution time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GPS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(Page Rank,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KMeans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&amp; Random Walk) </a:t>
            </a:r>
            <a:endParaRPr lang="en-US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300" dirty="0" smtClean="0"/>
              <a:t>Up to </a:t>
            </a:r>
            <a:r>
              <a:rPr lang="en-US" sz="2300" dirty="0" smtClean="0">
                <a:solidFill>
                  <a:srgbClr val="FF0000"/>
                </a:solidFill>
              </a:rPr>
              <a:t>40%</a:t>
            </a:r>
            <a:r>
              <a:rPr lang="en-US" sz="2300" dirty="0" smtClean="0"/>
              <a:t> reduction in GC time</a:t>
            </a:r>
          </a:p>
          <a:p>
            <a:pPr lvl="1"/>
            <a:r>
              <a:rPr lang="en-US" sz="2300" dirty="0" smtClean="0"/>
              <a:t>Up to </a:t>
            </a:r>
            <a:r>
              <a:rPr lang="en-US" sz="2300" dirty="0" smtClean="0">
                <a:solidFill>
                  <a:srgbClr val="FF0000"/>
                </a:solidFill>
              </a:rPr>
              <a:t>15%</a:t>
            </a:r>
            <a:r>
              <a:rPr lang="en-US" sz="2300" dirty="0" smtClean="0"/>
              <a:t> reduction in execution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9800" y="2743200"/>
            <a:ext cx="3352800" cy="2031325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HeroicExtremeLeftFacing"/>
            <a:lightRig rig="threePt" dir="t"/>
          </a:scene3d>
          <a:sp3d>
            <a:bevelT/>
          </a:sp3d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600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Max reduction</a:t>
            </a:r>
          </a:p>
          <a:p>
            <a:pPr algn="ctr"/>
            <a:r>
              <a:rPr lang="en-US" sz="3200" dirty="0" smtClean="0">
                <a:ln w="10541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GC time:</a:t>
            </a:r>
            <a:r>
              <a:rPr lang="en-US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88x</a:t>
            </a:r>
          </a:p>
          <a:p>
            <a:pPr algn="ctr"/>
            <a:r>
              <a:rPr lang="en-US" sz="3200" cap="none" spc="0" dirty="0" smtClean="0">
                <a:ln w="10541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Execution time:</a:t>
            </a:r>
            <a:r>
              <a:rPr lang="en-US" sz="3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48%</a:t>
            </a:r>
          </a:p>
          <a:p>
            <a:pPr algn="ctr"/>
            <a:r>
              <a:rPr lang="en-US" sz="3200" dirty="0" smtClean="0">
                <a:ln w="10541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Memory usage:</a:t>
            </a:r>
            <a:r>
              <a:rPr lang="en-US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32%</a:t>
            </a:r>
            <a:endParaRPr lang="en-US" sz="4000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Hanzel Extended" pitchFamily="34" charset="0"/>
              </a:rPr>
              <a:t>Facade</a:t>
            </a:r>
            <a:r>
              <a:rPr lang="en-US" sz="4000" dirty="0" smtClean="0"/>
              <a:t> is a complete package:</a:t>
            </a:r>
          </a:p>
          <a:p>
            <a:pPr lvl="1"/>
            <a:r>
              <a:rPr lang="en-US" sz="3600" dirty="0" smtClean="0"/>
              <a:t>Compiler:  automatically transform existing programs</a:t>
            </a:r>
          </a:p>
          <a:p>
            <a:pPr lvl="1"/>
            <a:r>
              <a:rPr lang="en-US" sz="3600" dirty="0" smtClean="0"/>
              <a:t>Runtime system: run on top of JVM, i.e., </a:t>
            </a:r>
            <a:r>
              <a:rPr lang="en-US" sz="3600" dirty="0" smtClean="0">
                <a:solidFill>
                  <a:srgbClr val="00B050"/>
                </a:solidFill>
              </a:rPr>
              <a:t>no modification of JVM</a:t>
            </a:r>
          </a:p>
          <a:p>
            <a:endParaRPr lang="en-US" sz="2800" dirty="0" smtClean="0"/>
          </a:p>
        </p:txBody>
      </p:sp>
      <p:pic>
        <p:nvPicPr>
          <p:cNvPr id="4" name="Picture 2" descr="http://www.covermesongs.com/wp-content/uploads/2014/02/Q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10000"/>
          </a:blip>
          <a:srcRect/>
          <a:stretch>
            <a:fillRect/>
          </a:stretch>
        </p:blipFill>
        <p:spPr bwMode="auto">
          <a:xfrm>
            <a:off x="3810000" y="4191000"/>
            <a:ext cx="5334000" cy="2238376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43000" y="4724400"/>
            <a:ext cx="3505200" cy="1143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acebook-d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378960"/>
            <a:ext cx="814387" cy="812040"/>
          </a:xfrm>
          <a:prstGeom prst="rect">
            <a:avLst/>
          </a:prstGeom>
        </p:spPr>
      </p:pic>
      <p:pic>
        <p:nvPicPr>
          <p:cNvPr id="13" name="Picture 12" descr="increase-green.jpg"/>
          <p:cNvPicPr>
            <a:picLocks noChangeAspect="1"/>
          </p:cNvPicPr>
          <p:nvPr/>
        </p:nvPicPr>
        <p:blipFill>
          <a:blip r:embed="rId3" cstate="print"/>
          <a:srcRect l="18000" t="4000" r="16000"/>
          <a:stretch>
            <a:fillRect/>
          </a:stretch>
        </p:blipFill>
        <p:spPr>
          <a:xfrm>
            <a:off x="7991475" y="2971800"/>
            <a:ext cx="1152525" cy="838200"/>
          </a:xfrm>
          <a:prstGeom prst="rect">
            <a:avLst/>
          </a:prstGeom>
        </p:spPr>
      </p:pic>
      <p:pic>
        <p:nvPicPr>
          <p:cNvPr id="6" name="Picture 50" descr="http://www.oracleimg.com/us/dm/java-white-2162484.bm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179405"/>
            <a:ext cx="2024321" cy="323079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43000" y="152400"/>
            <a:ext cx="7848600" cy="1231106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zel Extended" pitchFamily="34" charset="0"/>
              </a:rPr>
              <a:t>BIG DATA</a:t>
            </a:r>
            <a:endParaRPr lang="en-U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zel Extende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066800" y="3124200"/>
            <a:ext cx="3429000" cy="289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Scalability </a:t>
            </a:r>
          </a:p>
          <a:p>
            <a:pPr marL="457200" lvl="1"/>
            <a:r>
              <a:rPr lang="en-US" dirty="0" smtClean="0"/>
              <a:t>JVM crashes </a:t>
            </a:r>
          </a:p>
          <a:p>
            <a:pPr marL="457200" lvl="1">
              <a:buNone/>
            </a:pPr>
            <a:r>
              <a:rPr lang="en-US" dirty="0" smtClean="0"/>
              <a:t>	due to </a:t>
            </a:r>
            <a:r>
              <a:rPr lang="en-US" dirty="0" err="1" smtClean="0"/>
              <a:t>OutOfMemory</a:t>
            </a:r>
            <a:r>
              <a:rPr lang="en-US" dirty="0" smtClean="0"/>
              <a:t> error at early stage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05400" y="3200400"/>
            <a:ext cx="3810000" cy="2819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Management cost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GC time accounts for up to 50% of the execution time </a:t>
            </a:r>
          </a:p>
          <a:p>
            <a:pPr marL="640080" marR="0" lvl="1" indent="-237744" algn="r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[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et al. ISMM ’13]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0" name="Picture 2" descr="http://blog.hexacta.com/wp-content/uploads/2012/02/scala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2209800"/>
            <a:ext cx="2362200" cy="666751"/>
          </a:xfrm>
          <a:prstGeom prst="rect">
            <a:avLst/>
          </a:prstGeom>
          <a:noFill/>
        </p:spPr>
      </p:pic>
      <p:pic>
        <p:nvPicPr>
          <p:cNvPr id="22532" name="Picture 4" descr="http://www.unixstickers.com/image/cache/data/stickers/python/python_sh-600x6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1447800"/>
            <a:ext cx="1447800" cy="1447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066801" y="5505271"/>
            <a:ext cx="8077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9050">
                  <a:solidFill>
                    <a:schemeClr val="accent3"/>
                  </a:solidFill>
                  <a:prstDash val="solid"/>
                </a:ln>
                <a:solidFill>
                  <a:srgbClr val="FF0000"/>
                </a:solidFill>
                <a:cs typeface="Narkisim" pitchFamily="34" charset="-79"/>
              </a:rPr>
              <a:t>High cost of the managed runtime is a fundamental problem!</a:t>
            </a:r>
            <a:endParaRPr lang="en-US" sz="3600" dirty="0">
              <a:ln w="19050">
                <a:solidFill>
                  <a:schemeClr val="accent3"/>
                </a:solidFill>
                <a:prstDash val="solid"/>
              </a:ln>
              <a:solidFill>
                <a:srgbClr val="FF0000"/>
              </a:solidFill>
              <a:cs typeface="Narkisim" pitchFamily="34" charset="-79"/>
            </a:endParaRPr>
          </a:p>
        </p:txBody>
      </p:sp>
      <p:sp>
        <p:nvSpPr>
          <p:cNvPr id="26626" name="AutoShape 2" descr="Image result for C#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phoenixcoded.com/images/photo_1389636992_quiz_image_tem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12192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rule for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number of heap objects and references </a:t>
            </a:r>
            <a:r>
              <a:rPr lang="en-US" sz="3600" dirty="0" smtClean="0">
                <a:solidFill>
                  <a:srgbClr val="FF0000"/>
                </a:solidFill>
              </a:rPr>
              <a:t>must </a:t>
            </a:r>
            <a:r>
              <a:rPr lang="en-US" sz="4400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grow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proportionally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the cardinality of the dataset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76600" y="3573959"/>
            <a:ext cx="31502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nzel Extended" pitchFamily="34" charset="0"/>
              </a:rPr>
              <a:t>Facade</a:t>
            </a:r>
            <a:endParaRPr lang="en-US" sz="4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anzel Extended" pitchFamily="34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="" xmlns:p14="http://schemas.microsoft.com/office/powerpoint/2010/main" val="2943220348"/>
              </p:ext>
            </p:extLst>
          </p:nvPr>
        </p:nvGraphicFramePr>
        <p:xfrm>
          <a:off x="3124200" y="4419600"/>
          <a:ext cx="35814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438400" y="4267200"/>
            <a:ext cx="5674698" cy="1676400"/>
            <a:chOff x="64477" y="1400469"/>
            <a:chExt cx="3288323" cy="574364"/>
          </a:xfrm>
        </p:grpSpPr>
        <p:sp>
          <p:nvSpPr>
            <p:cNvPr id="9" name="Rounded Rectangle 8"/>
            <p:cNvSpPr/>
            <p:nvPr/>
          </p:nvSpPr>
          <p:spPr>
            <a:xfrm>
              <a:off x="64477" y="1400469"/>
              <a:ext cx="3288323" cy="574364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4477" y="1515341"/>
              <a:ext cx="2958431" cy="38007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 smtClean="0">
                  <a:solidFill>
                    <a:srgbClr val="FF0000"/>
                  </a:solidFill>
                </a:rPr>
                <a:t>Statically bound the number of data objects in the heap</a:t>
              </a:r>
              <a:endParaRPr lang="en-US" sz="4400" kern="1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136F61D-D457-4E9B-BE15-3F2CEA059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graphicEl>
                                              <a:dgm id="{B136F61D-D457-4E9B-BE15-3F2CEA059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graphicEl>
                                              <a:dgm id="{B136F61D-D457-4E9B-BE15-3F2CEA059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BC0713B-E83C-4E52-85DF-4DD258790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graphicEl>
                                              <a:dgm id="{2BC0713B-E83C-4E52-85DF-4DD258790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graphicEl>
                                              <a:dgm id="{2BC0713B-E83C-4E52-85DF-4DD258790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A34A99D-950D-414F-8096-6D34AD8E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graphicEl>
                                              <a:dgm id="{3A34A99D-950D-414F-8096-6D34AD8E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graphicEl>
                                              <a:dgm id="{3A34A99D-950D-414F-8096-6D34AD8E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E3CF9E3-2A84-4F70-80BC-EEB66D5EE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graphicEl>
                                              <a:dgm id="{5E3CF9E3-2A84-4F70-80BC-EEB66D5EE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graphicEl>
                                              <a:dgm id="{5E3CF9E3-2A84-4F70-80BC-EEB66D5EE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graphicEl>
                                              <a:dgm id="{B136F61D-D457-4E9B-BE15-3F2CEA059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136F61D-D457-4E9B-BE15-3F2CEA059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graphicEl>
                                              <a:dgm id="{2BC0713B-E83C-4E52-85DF-4DD258790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BC0713B-E83C-4E52-85DF-4DD258790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graphicEl>
                                              <a:dgm id="{3A34A99D-950D-414F-8096-6D34AD8E2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A34A99D-950D-414F-8096-6D34AD8E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graphicEl>
                                              <a:dgm id="{5E3CF9E3-2A84-4F70-80BC-EEB66D5EE4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E3CF9E3-2A84-4F70-80BC-EEB66D5EE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Graphic spid="15" grpId="0" uiExpand="1">
        <p:bldSub>
          <a:bldDgm bld="one"/>
        </p:bldSub>
      </p:bldGraphic>
      <p:bldGraphic spid="15" grpId="1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01000" cy="1143000"/>
          </a:xfrm>
        </p:spPr>
        <p:txBody>
          <a:bodyPr/>
          <a:lstStyle/>
          <a:p>
            <a:r>
              <a:rPr lang="en-US" sz="4000" dirty="0" smtClean="0">
                <a:latin typeface="Hanzel Extended" pitchFamily="34" charset="0"/>
              </a:rPr>
              <a:t>Facade</a:t>
            </a:r>
            <a:r>
              <a:rPr lang="en-US" dirty="0" smtClean="0"/>
              <a:t> 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0"/>
            <a:ext cx="3886200" cy="3810000"/>
          </a:xfrm>
        </p:spPr>
        <p:txBody>
          <a:bodyPr wrap="square" lIns="0" rIns="0">
            <a:normAutofit/>
          </a:bodyPr>
          <a:lstStyle/>
          <a:p>
            <a:r>
              <a:rPr lang="en-US" sz="3600" dirty="0" smtClean="0"/>
              <a:t>Use the off-heap, native memory to store </a:t>
            </a:r>
            <a:r>
              <a:rPr lang="en-US" sz="3600" dirty="0" smtClean="0">
                <a:solidFill>
                  <a:srgbClr val="FF0000"/>
                </a:solidFill>
              </a:rPr>
              <a:t>unbounded</a:t>
            </a:r>
            <a:r>
              <a:rPr lang="en-US" sz="3600" dirty="0" smtClean="0"/>
              <a:t> data items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295400"/>
            <a:ext cx="364291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ernard MT Condensed" pitchFamily="18" charset="0"/>
              </a:rPr>
              <a:t>Data Representation</a:t>
            </a:r>
            <a:endParaRPr lang="en-US" sz="4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295400"/>
            <a:ext cx="364291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ernard MT Condensed" pitchFamily="18" charset="0"/>
              </a:rPr>
              <a:t>Data Manipulation</a:t>
            </a:r>
            <a:endParaRPr lang="en-US" sz="4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ernard MT Condensed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048000"/>
            <a:ext cx="41148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heap objects only for control purposes 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Bounded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 pooling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3000" y="1219200"/>
            <a:ext cx="7772400" cy="1752600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43000" y="1219200"/>
            <a:ext cx="3810000" cy="1752600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05400" y="1219200"/>
            <a:ext cx="3810000" cy="1752600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581400" y="5715000"/>
            <a:ext cx="1981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92834" y="5344180"/>
            <a:ext cx="26745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Many to One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build="p"/>
      <p:bldP spid="7" grpId="0" animBg="1"/>
      <p:bldP spid="7" grpId="1" animBg="1"/>
      <p:bldP spid="8" grpId="0" animBg="1"/>
      <p:bldP spid="9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from </a:t>
            </a:r>
            <a:r>
              <a:rPr lang="en-US" sz="4400" dirty="0" smtClean="0">
                <a:latin typeface="Hanzel Extended" pitchFamily="34" charset="0"/>
              </a:rPr>
              <a:t>Facade</a:t>
            </a:r>
            <a:endParaRPr lang="en-US" dirty="0">
              <a:latin typeface="Hanzel Extende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Significantly reduced GC time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Reduced memory consumption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Reduced memory access costs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Reduced execution time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Improved scalability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Static</a:t>
            </a:r>
            <a:r>
              <a:rPr lang="en-US" sz="4800" dirty="0" smtClean="0"/>
              <a:t> bound of data objects</a:t>
            </a:r>
            <a:endParaRPr lang="en-US" sz="4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3528582"/>
              </p:ext>
            </p:extLst>
          </p:nvPr>
        </p:nvGraphicFramePr>
        <p:xfrm>
          <a:off x="1143000" y="1524000"/>
          <a:ext cx="77914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Right Arrow 4"/>
          <p:cNvSpPr/>
          <p:nvPr/>
        </p:nvSpPr>
        <p:spPr>
          <a:xfrm>
            <a:off x="76200" y="2362200"/>
            <a:ext cx="1054608" cy="1371600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960203"/>
            <a:ext cx="47625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14,257,280,923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5943600"/>
            <a:ext cx="1905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1,363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029200" y="5722203"/>
            <a:ext cx="219808" cy="37335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angle 10"/>
          <p:cNvSpPr/>
          <p:nvPr/>
        </p:nvSpPr>
        <p:spPr>
          <a:xfrm>
            <a:off x="1143000" y="5075872"/>
            <a:ext cx="16383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Org.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6096000"/>
            <a:ext cx="214579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zel Extended" pitchFamily="34" charset="0"/>
              </a:rPr>
              <a:t>Facade</a:t>
            </a:r>
            <a:endParaRPr lang="en-US" sz="2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zel Extende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5715000"/>
            <a:ext cx="2590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000" cap="none" spc="0" dirty="0" err="1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GraphChi</a:t>
            </a:r>
            <a:r>
              <a:rPr lang="en-US" sz="2000" cap="none" spc="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 OSDI ‘12)</a:t>
            </a:r>
            <a:endParaRPr lang="en-US" sz="2000" cap="none" spc="0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00174 -0.083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0007 -0.0888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7" presetClass="emph" presetSubtype="1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animBg="1"/>
      <p:bldP spid="8" grpId="1"/>
      <p:bldP spid="9" grpId="1"/>
      <p:bldP spid="10" grpId="1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90600" y="6019800"/>
            <a:ext cx="8305800" cy="457200"/>
          </a:xfrm>
        </p:spPr>
        <p:txBody>
          <a:bodyPr lIns="0" rIns="0"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Memory address is used as object reference (pointer)= </a:t>
            </a:r>
            <a:r>
              <a:rPr lang="en-US" sz="2400" dirty="0" err="1" smtClean="0">
                <a:solidFill>
                  <a:srgbClr val="FF0000"/>
                </a:solidFill>
              </a:rPr>
              <a:t>pageRef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" name="Flowchart: Multidocument 5"/>
          <p:cNvSpPr/>
          <p:nvPr/>
        </p:nvSpPr>
        <p:spPr>
          <a:xfrm>
            <a:off x="5257800" y="1371600"/>
            <a:ext cx="2514600" cy="1524000"/>
          </a:xfrm>
          <a:prstGeom prst="flowChartMulti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Native memory</a:t>
            </a:r>
            <a:endParaRPr lang="en-US" dirty="0"/>
          </a:p>
        </p:txBody>
      </p:sp>
      <p:pic>
        <p:nvPicPr>
          <p:cNvPr id="10" name="Picture 9" descr="fi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7814" y="3505200"/>
            <a:ext cx="6599386" cy="246735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943600" y="3200400"/>
            <a:ext cx="457200" cy="381000"/>
          </a:xfrm>
          <a:prstGeom prst="rect">
            <a:avLst/>
          </a:prstGeom>
          <a:ln w="127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924800" y="4724400"/>
            <a:ext cx="1066800" cy="381000"/>
          </a:xfrm>
          <a:prstGeom prst="rect">
            <a:avLst/>
          </a:prstGeom>
          <a:ln w="127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162800" y="3124200"/>
            <a:ext cx="762000" cy="381000"/>
          </a:xfrm>
          <a:prstGeom prst="rect">
            <a:avLst/>
          </a:prstGeom>
          <a:ln w="127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5" idx="2"/>
          </p:cNvCxnSpPr>
          <p:nvPr/>
        </p:nvCxnSpPr>
        <p:spPr>
          <a:xfrm>
            <a:off x="6172200" y="3581400"/>
            <a:ext cx="0" cy="381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67600" y="3505200"/>
            <a:ext cx="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1"/>
          </p:cNvCxnSpPr>
          <p:nvPr/>
        </p:nvCxnSpPr>
        <p:spPr>
          <a:xfrm rot="10800000">
            <a:off x="6858000" y="4191000"/>
            <a:ext cx="1066800" cy="7239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981200" y="1295400"/>
            <a:ext cx="2590800" cy="1905000"/>
            <a:chOff x="1981200" y="1371600"/>
            <a:chExt cx="2590800" cy="1905000"/>
          </a:xfrm>
        </p:grpSpPr>
        <p:sp>
          <p:nvSpPr>
            <p:cNvPr id="9" name="Right Arrow Callout 8"/>
            <p:cNvSpPr/>
            <p:nvPr/>
          </p:nvSpPr>
          <p:spPr>
            <a:xfrm>
              <a:off x="1981200" y="1371600"/>
              <a:ext cx="2590800" cy="1905000"/>
            </a:xfrm>
            <a:prstGeom prst="rightArrow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2294626" y="1524000"/>
              <a:ext cx="381000" cy="420624"/>
            </a:xfrm>
            <a:prstGeom prst="flowChartMagneticDisk">
              <a:avLst/>
            </a:prstGeom>
            <a:gradFill flip="none" rotWithShape="1">
              <a:gsLst>
                <a:gs pos="0">
                  <a:srgbClr val="0070C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0070C0"/>
              </a:solidFill>
            </a:ln>
            <a:effectLst>
              <a:outerShdw blurRad="76200" dir="3840000" sx="101000" sy="101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gnetic Disk 21"/>
            <p:cNvSpPr/>
            <p:nvPr/>
          </p:nvSpPr>
          <p:spPr>
            <a:xfrm>
              <a:off x="2294626" y="2091905"/>
              <a:ext cx="381000" cy="420624"/>
            </a:xfrm>
            <a:prstGeom prst="flowChartMagneticDisk">
              <a:avLst/>
            </a:prstGeom>
            <a:gradFill flip="none" rotWithShape="1">
              <a:gsLst>
                <a:gs pos="0">
                  <a:srgbClr val="0070C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0070C0"/>
              </a:solidFill>
            </a:ln>
            <a:effectLst>
              <a:outerShdw blurRad="76200" dir="3840000" sx="101000" sy="101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gnetic Disk 22"/>
            <p:cNvSpPr/>
            <p:nvPr/>
          </p:nvSpPr>
          <p:spPr>
            <a:xfrm>
              <a:off x="2294626" y="2667000"/>
              <a:ext cx="381000" cy="420624"/>
            </a:xfrm>
            <a:prstGeom prst="flowChartMagneticDisk">
              <a:avLst/>
            </a:prstGeom>
            <a:gradFill flip="none" rotWithShape="1">
              <a:gsLst>
                <a:gs pos="0">
                  <a:srgbClr val="0070C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0070C0"/>
              </a:solidFill>
            </a:ln>
            <a:effectLst>
              <a:outerShdw blurRad="76200" dir="3840000" sx="101000" sy="101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2971800" y="2091905"/>
              <a:ext cx="381000" cy="420624"/>
            </a:xfrm>
            <a:prstGeom prst="flowChartMagneticDisk">
              <a:avLst/>
            </a:prstGeom>
            <a:gradFill flip="none" rotWithShape="1">
              <a:gsLst>
                <a:gs pos="0">
                  <a:srgbClr val="0070C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0070C0"/>
              </a:solidFill>
            </a:ln>
            <a:effectLst>
              <a:outerShdw blurRad="76200" dir="3840000" sx="101000" sy="101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agnetic Disk 25"/>
            <p:cNvSpPr/>
            <p:nvPr/>
          </p:nvSpPr>
          <p:spPr>
            <a:xfrm>
              <a:off x="2971800" y="2667000"/>
              <a:ext cx="381000" cy="420624"/>
            </a:xfrm>
            <a:prstGeom prst="flowChartMagneticDisk">
              <a:avLst/>
            </a:prstGeom>
            <a:gradFill flip="none" rotWithShape="1">
              <a:gsLst>
                <a:gs pos="0">
                  <a:srgbClr val="0070C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0070C0"/>
              </a:solidFill>
            </a:ln>
            <a:effectLst>
              <a:outerShdw blurRad="76200" dir="3840000" sx="101000" sy="101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Magnetic Disk 26"/>
            <p:cNvSpPr/>
            <p:nvPr/>
          </p:nvSpPr>
          <p:spPr>
            <a:xfrm>
              <a:off x="2971800" y="1524000"/>
              <a:ext cx="381000" cy="422695"/>
            </a:xfrm>
            <a:prstGeom prst="flowChartMagneticDisk">
              <a:avLst/>
            </a:prstGeom>
            <a:gradFill flip="none" rotWithShape="1">
              <a:gsLst>
                <a:gs pos="0">
                  <a:srgbClr val="0070C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solidFill>
                <a:srgbClr val="0070C0"/>
              </a:solidFill>
            </a:ln>
            <a:effectLst>
              <a:outerShdw blurRad="76200" dir="3840000" sx="101000" sy="101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6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790688" cy="3810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 references are substituted by </a:t>
            </a:r>
            <a:r>
              <a:rPr lang="en-US" sz="3600" dirty="0" err="1" smtClean="0"/>
              <a:t>pageRef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Objects are created as facades for control purposes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752600" y="3810000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Professor 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562600" y="3810000"/>
            <a:ext cx="2800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fRef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4399478" y="4010055"/>
            <a:ext cx="1163122" cy="1588"/>
          </a:xfrm>
          <a:prstGeom prst="straightConnector1">
            <a:avLst/>
          </a:prstGeom>
          <a:ln w="50800" cmpd="thickThin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743200" y="1154668"/>
            <a:ext cx="739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6852" y="1916668"/>
            <a:ext cx="239437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u</a:t>
            </a:r>
            <a:r>
              <a:rPr lang="en-US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ser-specified data class</a:t>
            </a:r>
            <a:endParaRPr lang="en-US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4191000" y="1535668"/>
            <a:ext cx="1371600" cy="2286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172200" y="1154668"/>
            <a:ext cx="1157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DF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1200" y="1916668"/>
            <a:ext cx="1905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Facade class</a:t>
            </a:r>
            <a:endParaRPr lang="en-US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14800" y="1230868"/>
            <a:ext cx="14478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utomatic</a:t>
            </a:r>
            <a:endParaRPr lang="en-US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29" grpId="0"/>
      <p:bldP spid="30" grpId="0"/>
      <p:bldP spid="31" grpId="0" animBg="1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8741</TotalTime>
  <Words>855</Words>
  <Application>Microsoft Office PowerPoint</Application>
  <PresentationFormat>On-screen Show (4:3)</PresentationFormat>
  <Paragraphs>205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Facade:  A Compiler and Runtime  for (Almost) Object-Bounded  Big Data Applications</vt:lpstr>
      <vt:lpstr>Slide 2</vt:lpstr>
      <vt:lpstr>Slide 3</vt:lpstr>
      <vt:lpstr>Golden rule for scalability</vt:lpstr>
      <vt:lpstr>Facade execution model</vt:lpstr>
      <vt:lpstr>Benefits from Facade</vt:lpstr>
      <vt:lpstr>Static bound of data objects</vt:lpstr>
      <vt:lpstr>Data representation</vt:lpstr>
      <vt:lpstr>Data manipulation</vt:lpstr>
      <vt:lpstr>Slide 10</vt:lpstr>
      <vt:lpstr>Slide 11</vt:lpstr>
      <vt:lpstr>Challenge 1</vt:lpstr>
      <vt:lpstr>Challenge 2</vt:lpstr>
      <vt:lpstr>Memory management</vt:lpstr>
      <vt:lpstr>Other supports</vt:lpstr>
      <vt:lpstr>Experiments</vt:lpstr>
      <vt:lpstr>GraphChi</vt:lpstr>
      <vt:lpstr>GraphChi - Throughput</vt:lpstr>
      <vt:lpstr>Hyracks</vt:lpstr>
      <vt:lpstr>GPS</vt:lpstr>
      <vt:lpstr>GPS</vt:lpstr>
      <vt:lpstr>Results</vt:lpstr>
      <vt:lpstr>Conclusion</vt:lpstr>
    </vt:vector>
  </TitlesOfParts>
  <Company>Bren School of Information and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FACADE: A Compiler and Runtime  for (Almost) Object-Bounded  Big Data Applications</dc:title>
  <dc:creator>Khanh Nguyen</dc:creator>
  <cp:lastModifiedBy>khanh</cp:lastModifiedBy>
  <cp:revision>726</cp:revision>
  <dcterms:created xsi:type="dcterms:W3CDTF">2014-05-01T17:54:30Z</dcterms:created>
  <dcterms:modified xsi:type="dcterms:W3CDTF">2015-06-02T22:46:25Z</dcterms:modified>
</cp:coreProperties>
</file>